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</p:sldIdLst>
  <p:sldSz cx="9144000" cy="6858000" type="screen4x3"/>
  <p:notesSz cx="9144000" cy="6858000"/>
  <p:embeddedFontLst>
    <p:embeddedFont>
      <p:font typeface="Tahoma" panose="020B0604030504040204" pitchFamily="34" charset="0"/>
      <p:regular r:id="rId33"/>
      <p:bold r:id="rId34"/>
    </p:embeddedFont>
    <p:embeddedFont>
      <p:font typeface="Segoe UI" panose="020B0502040204020203" pitchFamily="34" charset="0"/>
      <p:regular r:id="rId35"/>
      <p:bold r:id="rId36"/>
      <p:italic r:id="rId37"/>
      <p:boldItalic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Wingdings" panose="05000000000000000000" pitchFamily="2" charset="2"/>
      <p:regular r:id="rId43"/>
    </p:embeddedFont>
    <p:embeddedFont>
      <p:font typeface="Arial" panose="020B0604020202020204" pitchFamily="34" charset="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1320" y="4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123406"/>
            <a:ext cx="9144000" cy="734695"/>
          </a:xfrm>
          <a:custGeom>
            <a:avLst/>
            <a:gdLst/>
            <a:ahLst/>
            <a:cxnLst/>
            <a:rect l="l" t="t" r="r" b="b"/>
            <a:pathLst>
              <a:path w="9144000" h="734695">
                <a:moveTo>
                  <a:pt x="9144000" y="0"/>
                </a:moveTo>
                <a:lnTo>
                  <a:pt x="0" y="0"/>
                </a:lnTo>
                <a:lnTo>
                  <a:pt x="0" y="734593"/>
                </a:lnTo>
                <a:lnTo>
                  <a:pt x="9144000" y="734593"/>
                </a:lnTo>
                <a:lnTo>
                  <a:pt x="91440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5516884" y="6123005"/>
            <a:ext cx="3219450" cy="735330"/>
          </a:xfrm>
          <a:custGeom>
            <a:avLst/>
            <a:gdLst/>
            <a:ahLst/>
            <a:cxnLst/>
            <a:rect l="l" t="t" r="r" b="b"/>
            <a:pathLst>
              <a:path w="3219450" h="735329">
                <a:moveTo>
                  <a:pt x="3219437" y="0"/>
                </a:moveTo>
                <a:lnTo>
                  <a:pt x="395693" y="0"/>
                </a:lnTo>
                <a:lnTo>
                  <a:pt x="0" y="734999"/>
                </a:lnTo>
                <a:lnTo>
                  <a:pt x="2823743" y="734999"/>
                </a:lnTo>
                <a:lnTo>
                  <a:pt x="3219437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57676" y="1458645"/>
            <a:ext cx="3388484" cy="461803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60663" y="440137"/>
            <a:ext cx="982344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0070C0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15-10-2020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0070C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15-10-2020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0070C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15-10-2020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123406"/>
            <a:ext cx="9144000" cy="734695"/>
          </a:xfrm>
          <a:custGeom>
            <a:avLst/>
            <a:gdLst/>
            <a:ahLst/>
            <a:cxnLst/>
            <a:rect l="l" t="t" r="r" b="b"/>
            <a:pathLst>
              <a:path w="9144000" h="734695">
                <a:moveTo>
                  <a:pt x="9144000" y="0"/>
                </a:moveTo>
                <a:lnTo>
                  <a:pt x="0" y="0"/>
                </a:lnTo>
                <a:lnTo>
                  <a:pt x="0" y="734593"/>
                </a:lnTo>
                <a:lnTo>
                  <a:pt x="9144000" y="734593"/>
                </a:lnTo>
                <a:lnTo>
                  <a:pt x="91440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0070C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15-10-2020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9117" y="364660"/>
            <a:ext cx="7765765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0070C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3524" y="1671337"/>
            <a:ext cx="8070850" cy="1854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15-10-2020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Bài</a:t>
            </a:r>
            <a:r>
              <a:rPr spc="-85" dirty="0"/>
              <a:t> </a:t>
            </a:r>
            <a:r>
              <a:rPr spc="-5" dirty="0"/>
              <a:t>3: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0663" y="927613"/>
            <a:ext cx="6046470" cy="1060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3835"/>
              </a:lnSpc>
              <a:spcBef>
                <a:spcPts val="105"/>
              </a:spcBef>
            </a:pPr>
            <a:r>
              <a:rPr sz="3200" b="1" dirty="0">
                <a:solidFill>
                  <a:srgbClr val="0070C0"/>
                </a:solidFill>
                <a:latin typeface="Segoe UI"/>
                <a:cs typeface="Segoe UI"/>
              </a:rPr>
              <a:t>Phần cứng </a:t>
            </a:r>
            <a:r>
              <a:rPr sz="3200" spc="-30" dirty="0">
                <a:solidFill>
                  <a:srgbClr val="0070C0"/>
                </a:solidFill>
                <a:latin typeface="Segoe UI"/>
                <a:cs typeface="Segoe UI"/>
              </a:rPr>
              <a:t>và </a:t>
            </a:r>
            <a:r>
              <a:rPr sz="3200" b="1" spc="-5" dirty="0">
                <a:solidFill>
                  <a:srgbClr val="0070C0"/>
                </a:solidFill>
                <a:latin typeface="Segoe UI"/>
                <a:cs typeface="Segoe UI"/>
              </a:rPr>
              <a:t>cơ sở </a:t>
            </a:r>
            <a:r>
              <a:rPr sz="3200" b="1" dirty="0">
                <a:solidFill>
                  <a:srgbClr val="0070C0"/>
                </a:solidFill>
                <a:latin typeface="Segoe UI"/>
                <a:cs typeface="Segoe UI"/>
              </a:rPr>
              <a:t>hạ tầng</a:t>
            </a:r>
            <a:r>
              <a:rPr sz="3200" b="1" spc="-35" dirty="0">
                <a:solidFill>
                  <a:srgbClr val="0070C0"/>
                </a:solidFill>
                <a:latin typeface="Segoe UI"/>
                <a:cs typeface="Segoe UI"/>
              </a:rPr>
              <a:t> </a:t>
            </a:r>
            <a:r>
              <a:rPr sz="3200" b="1" dirty="0">
                <a:solidFill>
                  <a:srgbClr val="0070C0"/>
                </a:solidFill>
                <a:latin typeface="Segoe UI"/>
                <a:cs typeface="Segoe UI"/>
              </a:rPr>
              <a:t>cho</a:t>
            </a:r>
            <a:endParaRPr sz="3200">
              <a:latin typeface="Segoe UI"/>
              <a:cs typeface="Segoe UI"/>
            </a:endParaRPr>
          </a:p>
          <a:p>
            <a:pPr marL="12700">
              <a:lnSpc>
                <a:spcPts val="4315"/>
              </a:lnSpc>
            </a:pPr>
            <a:r>
              <a:rPr sz="3600" spc="-5" dirty="0">
                <a:solidFill>
                  <a:srgbClr val="0070C0"/>
                </a:solidFill>
                <a:latin typeface="Segoe UI"/>
                <a:cs typeface="Segoe UI"/>
              </a:rPr>
              <a:t>Điện </a:t>
            </a:r>
            <a:r>
              <a:rPr sz="3600" spc="-20" dirty="0">
                <a:solidFill>
                  <a:srgbClr val="0070C0"/>
                </a:solidFill>
                <a:latin typeface="Segoe UI"/>
                <a:cs typeface="Segoe UI"/>
              </a:rPr>
              <a:t>toán </a:t>
            </a:r>
            <a:r>
              <a:rPr sz="3600" dirty="0">
                <a:solidFill>
                  <a:srgbClr val="0070C0"/>
                </a:solidFill>
                <a:latin typeface="Segoe UI"/>
                <a:cs typeface="Segoe UI"/>
              </a:rPr>
              <a:t>đám</a:t>
            </a:r>
            <a:r>
              <a:rPr sz="3600" spc="30" dirty="0">
                <a:solidFill>
                  <a:srgbClr val="0070C0"/>
                </a:solidFill>
                <a:latin typeface="Segoe UI"/>
                <a:cs typeface="Segoe UI"/>
              </a:rPr>
              <a:t> </a:t>
            </a:r>
            <a:r>
              <a:rPr sz="3600" spc="-5" dirty="0">
                <a:solidFill>
                  <a:srgbClr val="0070C0"/>
                </a:solidFill>
                <a:latin typeface="Segoe UI"/>
                <a:cs typeface="Segoe UI"/>
              </a:rPr>
              <a:t>mây</a:t>
            </a:r>
            <a:endParaRPr sz="3600">
              <a:latin typeface="Segoe UI"/>
              <a:cs typeface="Segoe UI"/>
            </a:endParaRPr>
          </a:p>
        </p:txBody>
      </p:sp>
    </p:spTree>
  </p:cSld>
  <p:clrMapOvr>
    <a:masterClrMapping/>
  </p:clrMapOvr>
  <p:transition spd="slow">
    <p:dissolv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24" y="155262"/>
            <a:ext cx="8072120" cy="2639060"/>
          </a:xfrm>
          <a:prstGeom prst="rect">
            <a:avLst/>
          </a:prstGeom>
        </p:spPr>
        <p:txBody>
          <a:bodyPr vert="horz" wrap="square" lIns="0" tIns="221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45"/>
              </a:spcBef>
            </a:pPr>
            <a:r>
              <a:rPr sz="2400" b="1" spc="-5" dirty="0">
                <a:solidFill>
                  <a:srgbClr val="0070C0"/>
                </a:solidFill>
                <a:latin typeface="Tahoma"/>
                <a:cs typeface="Tahoma"/>
              </a:rPr>
              <a:t>Bảo</a:t>
            </a:r>
            <a:r>
              <a:rPr sz="2400" b="1" spc="5" dirty="0">
                <a:solidFill>
                  <a:srgbClr val="0070C0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0070C0"/>
                </a:solidFill>
                <a:latin typeface="Tahoma"/>
                <a:cs typeface="Tahoma"/>
              </a:rPr>
              <a:t>mật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50"/>
              </a:spcBef>
            </a:pPr>
            <a:r>
              <a:rPr sz="2400" b="1" spc="-5" dirty="0">
                <a:solidFill>
                  <a:srgbClr val="0070C0"/>
                </a:solidFill>
                <a:latin typeface="Segoe UI"/>
                <a:cs typeface="Segoe UI"/>
              </a:rPr>
              <a:t>Giảm </a:t>
            </a:r>
            <a:r>
              <a:rPr sz="2400" b="1" dirty="0">
                <a:solidFill>
                  <a:srgbClr val="0070C0"/>
                </a:solidFill>
                <a:latin typeface="Segoe UI"/>
                <a:cs typeface="Segoe UI"/>
              </a:rPr>
              <a:t>tải </a:t>
            </a:r>
            <a:r>
              <a:rPr sz="2400" b="1" spc="-5" dirty="0">
                <a:solidFill>
                  <a:srgbClr val="0070C0"/>
                </a:solidFill>
                <a:latin typeface="Segoe UI"/>
                <a:cs typeface="Segoe UI"/>
              </a:rPr>
              <a:t>công</a:t>
            </a:r>
            <a:r>
              <a:rPr sz="2400" b="1" spc="-10" dirty="0">
                <a:solidFill>
                  <a:srgbClr val="0070C0"/>
                </a:solidFill>
                <a:latin typeface="Segoe UI"/>
                <a:cs typeface="Segoe UI"/>
              </a:rPr>
              <a:t> </a:t>
            </a:r>
            <a:r>
              <a:rPr sz="2400" b="1" spc="-5" dirty="0">
                <a:solidFill>
                  <a:srgbClr val="0070C0"/>
                </a:solidFill>
                <a:latin typeface="Segoe UI"/>
                <a:cs typeface="Segoe UI"/>
              </a:rPr>
              <a:t>việc:</a:t>
            </a:r>
            <a:endParaRPr sz="2400">
              <a:latin typeface="Segoe UI"/>
              <a:cs typeface="Segoe UI"/>
            </a:endParaRPr>
          </a:p>
          <a:p>
            <a:pPr marL="243840" marR="5080" indent="-231775">
              <a:lnSpc>
                <a:spcPct val="100000"/>
              </a:lnSpc>
              <a:buClr>
                <a:srgbClr val="FF6400"/>
              </a:buClr>
              <a:buFont typeface="Wingdings"/>
              <a:buChar char=""/>
              <a:tabLst>
                <a:tab pos="244475" algn="l"/>
              </a:tabLst>
            </a:pPr>
            <a:r>
              <a:rPr sz="2400" dirty="0">
                <a:latin typeface="Segoe UI"/>
                <a:cs typeface="Segoe UI"/>
              </a:rPr>
              <a:t>Với khối </a:t>
            </a:r>
            <a:r>
              <a:rPr sz="2400" spc="-5" dirty="0">
                <a:latin typeface="Segoe UI"/>
                <a:cs typeface="Segoe UI"/>
              </a:rPr>
              <a:t>lượng công </a:t>
            </a:r>
            <a:r>
              <a:rPr sz="2400" dirty="0">
                <a:latin typeface="Segoe UI"/>
                <a:cs typeface="Segoe UI"/>
              </a:rPr>
              <a:t>việc </a:t>
            </a:r>
            <a:r>
              <a:rPr sz="2400" spc="-5" dirty="0">
                <a:latin typeface="Segoe UI"/>
                <a:cs typeface="Segoe UI"/>
              </a:rPr>
              <a:t>của </a:t>
            </a:r>
            <a:r>
              <a:rPr sz="2400" dirty="0">
                <a:latin typeface="Segoe UI"/>
                <a:cs typeface="Segoe UI"/>
              </a:rPr>
              <a:t>một </a:t>
            </a:r>
            <a:r>
              <a:rPr sz="2400" spc="-10" dirty="0">
                <a:latin typeface="Segoe UI"/>
                <a:cs typeface="Segoe UI"/>
              </a:rPr>
              <a:t>doanh </a:t>
            </a:r>
            <a:r>
              <a:rPr sz="2400" spc="-5" dirty="0">
                <a:latin typeface="Segoe UI"/>
                <a:cs typeface="Segoe UI"/>
              </a:rPr>
              <a:t>nghiệp, cộng </a:t>
            </a:r>
            <a:r>
              <a:rPr sz="2400" dirty="0">
                <a:latin typeface="Segoe UI"/>
                <a:cs typeface="Segoe UI"/>
              </a:rPr>
              <a:t>với  </a:t>
            </a:r>
            <a:r>
              <a:rPr sz="2400" spc="-5" dirty="0">
                <a:latin typeface="Segoe UI"/>
                <a:cs typeface="Segoe UI"/>
              </a:rPr>
              <a:t>việc </a:t>
            </a:r>
            <a:r>
              <a:rPr sz="2400" dirty="0">
                <a:latin typeface="Segoe UI"/>
                <a:cs typeface="Segoe UI"/>
              </a:rPr>
              <a:t>bảo vệ dữ </a:t>
            </a:r>
            <a:r>
              <a:rPr sz="2400" spc="-5" dirty="0">
                <a:latin typeface="Segoe UI"/>
                <a:cs typeface="Segoe UI"/>
              </a:rPr>
              <a:t>liệu là </a:t>
            </a:r>
            <a:r>
              <a:rPr sz="2400" dirty="0">
                <a:latin typeface="Segoe UI"/>
                <a:cs typeface="Segoe UI"/>
              </a:rPr>
              <a:t>rất vất</a:t>
            </a:r>
            <a:r>
              <a:rPr sz="2400" spc="5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vả.</a:t>
            </a:r>
            <a:endParaRPr sz="2400">
              <a:latin typeface="Segoe UI"/>
              <a:cs typeface="Segoe UI"/>
            </a:endParaRPr>
          </a:p>
          <a:p>
            <a:pPr marL="243840" marR="5080" indent="-231775">
              <a:lnSpc>
                <a:spcPct val="100000"/>
              </a:lnSpc>
              <a:buClr>
                <a:srgbClr val="FF6400"/>
              </a:buClr>
              <a:buFont typeface="Wingdings"/>
              <a:buChar char=""/>
              <a:tabLst>
                <a:tab pos="244475" algn="l"/>
              </a:tabLst>
            </a:pPr>
            <a:r>
              <a:rPr sz="2400" spc="-5" dirty="0">
                <a:latin typeface="Segoe UI"/>
                <a:cs typeface="Segoe UI"/>
              </a:rPr>
              <a:t>Vì </a:t>
            </a:r>
            <a:r>
              <a:rPr sz="2400" dirty="0">
                <a:latin typeface="Segoe UI"/>
                <a:cs typeface="Segoe UI"/>
              </a:rPr>
              <a:t>vậy nhiều </a:t>
            </a:r>
            <a:r>
              <a:rPr sz="2400" spc="-10" dirty="0">
                <a:latin typeface="Segoe UI"/>
                <a:cs typeface="Segoe UI"/>
              </a:rPr>
              <a:t>doanh </a:t>
            </a:r>
            <a:r>
              <a:rPr sz="2400" spc="-5" dirty="0">
                <a:latin typeface="Segoe UI"/>
                <a:cs typeface="Segoe UI"/>
              </a:rPr>
              <a:t>nghiệp </a:t>
            </a:r>
            <a:r>
              <a:rPr sz="2400" dirty="0">
                <a:latin typeface="Segoe UI"/>
                <a:cs typeface="Segoe UI"/>
              </a:rPr>
              <a:t>đã </a:t>
            </a:r>
            <a:r>
              <a:rPr sz="2400" spc="-5" dirty="0">
                <a:latin typeface="Segoe UI"/>
                <a:cs typeface="Segoe UI"/>
              </a:rPr>
              <a:t>đưa </a:t>
            </a:r>
            <a:r>
              <a:rPr sz="2400" dirty="0">
                <a:latin typeface="Segoe UI"/>
                <a:cs typeface="Segoe UI"/>
              </a:rPr>
              <a:t>dữ </a:t>
            </a:r>
            <a:r>
              <a:rPr sz="2400" spc="-5" dirty="0">
                <a:latin typeface="Segoe UI"/>
                <a:cs typeface="Segoe UI"/>
              </a:rPr>
              <a:t>liệu lên </a:t>
            </a:r>
            <a:r>
              <a:rPr sz="2400" dirty="0">
                <a:latin typeface="Segoe UI"/>
                <a:cs typeface="Segoe UI"/>
              </a:rPr>
              <a:t>Cloud, sử  </a:t>
            </a:r>
            <a:r>
              <a:rPr sz="2400" spc="-5" dirty="0">
                <a:latin typeface="Segoe UI"/>
                <a:cs typeface="Segoe UI"/>
              </a:rPr>
              <a:t>dụng dịch </a:t>
            </a:r>
            <a:r>
              <a:rPr sz="2400" dirty="0">
                <a:latin typeface="Segoe UI"/>
                <a:cs typeface="Segoe UI"/>
              </a:rPr>
              <a:t>vụ bảo </a:t>
            </a:r>
            <a:r>
              <a:rPr sz="2400" spc="-5" dirty="0">
                <a:latin typeface="Segoe UI"/>
                <a:cs typeface="Segoe UI"/>
              </a:rPr>
              <a:t>mật của</a:t>
            </a:r>
            <a:r>
              <a:rPr sz="2400" spc="8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Cloud.</a:t>
            </a:r>
            <a:endParaRPr sz="24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9707" y="3871469"/>
            <a:ext cx="8686570" cy="2986530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0" y="3048000"/>
            <a:ext cx="9142889" cy="3810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83524" y="155262"/>
            <a:ext cx="8071484" cy="2639060"/>
          </a:xfrm>
          <a:prstGeom prst="rect">
            <a:avLst/>
          </a:prstGeom>
        </p:spPr>
        <p:txBody>
          <a:bodyPr vert="horz" wrap="square" lIns="0" tIns="221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45"/>
              </a:spcBef>
            </a:pPr>
            <a:r>
              <a:rPr sz="2400" b="1" spc="-5" dirty="0">
                <a:solidFill>
                  <a:srgbClr val="0070C0"/>
                </a:solidFill>
                <a:latin typeface="Tahoma"/>
                <a:cs typeface="Tahoma"/>
              </a:rPr>
              <a:t>Bảo</a:t>
            </a:r>
            <a:r>
              <a:rPr sz="2400" b="1" spc="5" dirty="0">
                <a:solidFill>
                  <a:srgbClr val="0070C0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0070C0"/>
                </a:solidFill>
                <a:latin typeface="Tahoma"/>
                <a:cs typeface="Tahoma"/>
              </a:rPr>
              <a:t>mật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50"/>
              </a:spcBef>
            </a:pPr>
            <a:r>
              <a:rPr sz="2400" b="1" spc="-5" dirty="0">
                <a:solidFill>
                  <a:srgbClr val="0070C0"/>
                </a:solidFill>
                <a:latin typeface="Segoe UI"/>
                <a:cs typeface="Segoe UI"/>
              </a:rPr>
              <a:t>Đăng nhập:</a:t>
            </a:r>
            <a:endParaRPr sz="2400">
              <a:latin typeface="Segoe UI"/>
              <a:cs typeface="Segoe UI"/>
            </a:endParaRPr>
          </a:p>
          <a:p>
            <a:pPr marL="132715" marR="5080">
              <a:lnSpc>
                <a:spcPct val="100000"/>
              </a:lnSpc>
              <a:tabLst>
                <a:tab pos="2950845" algn="l"/>
                <a:tab pos="3308985" algn="l"/>
                <a:tab pos="4718685" algn="l"/>
                <a:tab pos="5526405" algn="l"/>
                <a:tab pos="6129655" algn="l"/>
                <a:tab pos="7543800" algn="l"/>
              </a:tabLst>
            </a:pPr>
            <a:r>
              <a:rPr sz="2400" spc="-215" dirty="0">
                <a:latin typeface="Segoe UI"/>
                <a:cs typeface="Segoe UI"/>
              </a:rPr>
              <a:t>Y</a:t>
            </a:r>
            <a:r>
              <a:rPr sz="2400" spc="5" dirty="0">
                <a:latin typeface="Segoe UI"/>
                <a:cs typeface="Segoe UI"/>
              </a:rPr>
              <a:t>ê</a:t>
            </a:r>
            <a:r>
              <a:rPr sz="2400" dirty="0">
                <a:latin typeface="Segoe UI"/>
                <a:cs typeface="Segoe UI"/>
              </a:rPr>
              <a:t>u </a:t>
            </a:r>
            <a:r>
              <a:rPr sz="2400" spc="-32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c</a:t>
            </a:r>
            <a:r>
              <a:rPr sz="2400" dirty="0">
                <a:latin typeface="Segoe UI"/>
                <a:cs typeface="Segoe UI"/>
              </a:rPr>
              <a:t>ầu </a:t>
            </a:r>
            <a:r>
              <a:rPr sz="2400" spc="-32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đ</a:t>
            </a:r>
            <a:r>
              <a:rPr sz="2400" spc="10" dirty="0">
                <a:latin typeface="Segoe UI"/>
                <a:cs typeface="Segoe UI"/>
              </a:rPr>
              <a:t>ă</a:t>
            </a:r>
            <a:r>
              <a:rPr sz="2400" spc="-5" dirty="0">
                <a:latin typeface="Segoe UI"/>
                <a:cs typeface="Segoe UI"/>
              </a:rPr>
              <a:t>n</a:t>
            </a:r>
            <a:r>
              <a:rPr sz="2400" dirty="0">
                <a:latin typeface="Segoe UI"/>
                <a:cs typeface="Segoe UI"/>
              </a:rPr>
              <a:t>g </a:t>
            </a:r>
            <a:r>
              <a:rPr sz="2400" spc="-320" dirty="0">
                <a:latin typeface="Segoe UI"/>
                <a:cs typeface="Segoe UI"/>
              </a:rPr>
              <a:t> </a:t>
            </a:r>
            <a:r>
              <a:rPr sz="2400" spc="5" dirty="0">
                <a:latin typeface="Segoe UI"/>
                <a:cs typeface="Segoe UI"/>
              </a:rPr>
              <a:t>n</a:t>
            </a:r>
            <a:r>
              <a:rPr sz="2400" spc="-5" dirty="0">
                <a:latin typeface="Segoe UI"/>
                <a:cs typeface="Segoe UI"/>
              </a:rPr>
              <a:t>h</a:t>
            </a:r>
            <a:r>
              <a:rPr sz="2400" dirty="0">
                <a:latin typeface="Segoe UI"/>
                <a:cs typeface="Segoe UI"/>
              </a:rPr>
              <a:t>ập	</a:t>
            </a:r>
            <a:r>
              <a:rPr sz="2400" spc="5" dirty="0">
                <a:latin typeface="Segoe UI"/>
                <a:cs typeface="Segoe UI"/>
              </a:rPr>
              <a:t>l</a:t>
            </a:r>
            <a:r>
              <a:rPr sz="2400" dirty="0">
                <a:latin typeface="Segoe UI"/>
                <a:cs typeface="Segoe UI"/>
              </a:rPr>
              <a:t>à	</a:t>
            </a:r>
            <a:r>
              <a:rPr sz="2400" spc="-5" dirty="0">
                <a:latin typeface="Segoe UI"/>
                <a:cs typeface="Segoe UI"/>
              </a:rPr>
              <a:t>mộ</a:t>
            </a:r>
            <a:r>
              <a:rPr sz="2400" dirty="0">
                <a:latin typeface="Segoe UI"/>
                <a:cs typeface="Segoe UI"/>
              </a:rPr>
              <a:t>t </a:t>
            </a:r>
            <a:r>
              <a:rPr sz="2400" spc="-32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c</a:t>
            </a:r>
            <a:r>
              <a:rPr sz="2400" spc="10" dirty="0">
                <a:latin typeface="Segoe UI"/>
                <a:cs typeface="Segoe UI"/>
              </a:rPr>
              <a:t>á</a:t>
            </a:r>
            <a:r>
              <a:rPr sz="2400" spc="5" dirty="0">
                <a:latin typeface="Segoe UI"/>
                <a:cs typeface="Segoe UI"/>
              </a:rPr>
              <a:t>c</a:t>
            </a:r>
            <a:r>
              <a:rPr sz="2400" dirty="0">
                <a:latin typeface="Segoe UI"/>
                <a:cs typeface="Segoe UI"/>
              </a:rPr>
              <a:t>h	</a:t>
            </a:r>
            <a:r>
              <a:rPr sz="2400" spc="-5" dirty="0">
                <a:latin typeface="Segoe UI"/>
                <a:cs typeface="Segoe UI"/>
              </a:rPr>
              <a:t>n</a:t>
            </a:r>
            <a:r>
              <a:rPr sz="2400" dirty="0">
                <a:latin typeface="Segoe UI"/>
                <a:cs typeface="Segoe UI"/>
              </a:rPr>
              <a:t>â</a:t>
            </a:r>
            <a:r>
              <a:rPr sz="2400" spc="-5" dirty="0">
                <a:latin typeface="Segoe UI"/>
                <a:cs typeface="Segoe UI"/>
              </a:rPr>
              <a:t>n</a:t>
            </a:r>
            <a:r>
              <a:rPr sz="2400" dirty="0">
                <a:latin typeface="Segoe UI"/>
                <a:cs typeface="Segoe UI"/>
              </a:rPr>
              <a:t>g	</a:t>
            </a:r>
            <a:r>
              <a:rPr sz="2400" spc="-5" dirty="0">
                <a:latin typeface="Segoe UI"/>
                <a:cs typeface="Segoe UI"/>
              </a:rPr>
              <a:t>c</a:t>
            </a:r>
            <a:r>
              <a:rPr sz="2400" spc="10" dirty="0">
                <a:latin typeface="Segoe UI"/>
                <a:cs typeface="Segoe UI"/>
              </a:rPr>
              <a:t>a</a:t>
            </a:r>
            <a:r>
              <a:rPr sz="2400" dirty="0">
                <a:latin typeface="Segoe UI"/>
                <a:cs typeface="Segoe UI"/>
              </a:rPr>
              <a:t>o	</a:t>
            </a:r>
            <a:r>
              <a:rPr sz="2400" spc="-5" dirty="0">
                <a:latin typeface="Segoe UI"/>
                <a:cs typeface="Segoe UI"/>
              </a:rPr>
              <a:t>kh</a:t>
            </a:r>
            <a:r>
              <a:rPr sz="2400" dirty="0">
                <a:latin typeface="Segoe UI"/>
                <a:cs typeface="Segoe UI"/>
              </a:rPr>
              <a:t>ả </a:t>
            </a:r>
            <a:r>
              <a:rPr sz="2400" spc="-32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n</a:t>
            </a:r>
            <a:r>
              <a:rPr sz="2400" spc="10" dirty="0">
                <a:latin typeface="Segoe UI"/>
                <a:cs typeface="Segoe UI"/>
              </a:rPr>
              <a:t>ă</a:t>
            </a:r>
            <a:r>
              <a:rPr sz="2400" spc="-5" dirty="0">
                <a:latin typeface="Segoe UI"/>
                <a:cs typeface="Segoe UI"/>
              </a:rPr>
              <a:t>n</a:t>
            </a:r>
            <a:r>
              <a:rPr sz="2400" dirty="0">
                <a:latin typeface="Segoe UI"/>
                <a:cs typeface="Segoe UI"/>
              </a:rPr>
              <a:t>g	</a:t>
            </a:r>
            <a:r>
              <a:rPr sz="2400" spc="5" dirty="0">
                <a:latin typeface="Segoe UI"/>
                <a:cs typeface="Segoe UI"/>
              </a:rPr>
              <a:t>b</a:t>
            </a:r>
            <a:r>
              <a:rPr sz="2400" dirty="0">
                <a:latin typeface="Segoe UI"/>
                <a:cs typeface="Segoe UI"/>
              </a:rPr>
              <a:t>ảo  </a:t>
            </a:r>
            <a:r>
              <a:rPr sz="2400" spc="-5" dirty="0">
                <a:latin typeface="Segoe UI"/>
                <a:cs typeface="Segoe UI"/>
              </a:rPr>
              <a:t>mật.</a:t>
            </a:r>
            <a:endParaRPr sz="2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0070C0"/>
                </a:solidFill>
                <a:latin typeface="Segoe UI"/>
                <a:cs typeface="Segoe UI"/>
              </a:rPr>
              <a:t>Kiểm</a:t>
            </a:r>
            <a:r>
              <a:rPr sz="2400" b="1" dirty="0">
                <a:solidFill>
                  <a:srgbClr val="0070C0"/>
                </a:solidFill>
                <a:latin typeface="Segoe UI"/>
                <a:cs typeface="Segoe UI"/>
              </a:rPr>
              <a:t> tra:</a:t>
            </a:r>
            <a:endParaRPr sz="2400">
              <a:latin typeface="Segoe UI"/>
              <a:cs typeface="Segoe UI"/>
            </a:endParaRPr>
          </a:p>
          <a:p>
            <a:pPr marL="132715">
              <a:lnSpc>
                <a:spcPct val="100000"/>
              </a:lnSpc>
            </a:pPr>
            <a:r>
              <a:rPr sz="2400" dirty="0">
                <a:latin typeface="Segoe UI"/>
                <a:cs typeface="Segoe UI"/>
              </a:rPr>
              <a:t>Cần </a:t>
            </a:r>
            <a:r>
              <a:rPr sz="2400" spc="-5" dirty="0">
                <a:latin typeface="Segoe UI"/>
                <a:cs typeface="Segoe UI"/>
              </a:rPr>
              <a:t>kiểm </a:t>
            </a:r>
            <a:r>
              <a:rPr sz="2400" dirty="0">
                <a:latin typeface="Segoe UI"/>
                <a:cs typeface="Segoe UI"/>
              </a:rPr>
              <a:t>tra dữ </a:t>
            </a:r>
            <a:r>
              <a:rPr sz="2400" spc="-5" dirty="0">
                <a:latin typeface="Segoe UI"/>
                <a:cs typeface="Segoe UI"/>
              </a:rPr>
              <a:t>liệu </a:t>
            </a:r>
            <a:r>
              <a:rPr sz="2400" dirty="0">
                <a:latin typeface="Segoe UI"/>
                <a:cs typeface="Segoe UI"/>
              </a:rPr>
              <a:t>trước </a:t>
            </a:r>
            <a:r>
              <a:rPr sz="2400" spc="-5" dirty="0">
                <a:latin typeface="Segoe UI"/>
                <a:cs typeface="Segoe UI"/>
              </a:rPr>
              <a:t>khi </a:t>
            </a:r>
            <a:r>
              <a:rPr sz="2400" spc="-10" dirty="0">
                <a:latin typeface="Segoe UI"/>
                <a:cs typeface="Segoe UI"/>
              </a:rPr>
              <a:t>upload </a:t>
            </a:r>
            <a:r>
              <a:rPr sz="2400" spc="-5" dirty="0">
                <a:latin typeface="Segoe UI"/>
                <a:cs typeface="Segoe UI"/>
              </a:rPr>
              <a:t>lên</a:t>
            </a:r>
            <a:r>
              <a:rPr sz="2400" spc="9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Cloud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  <p:transition spd="slow"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24" y="155262"/>
            <a:ext cx="6107430" cy="1541780"/>
          </a:xfrm>
          <a:prstGeom prst="rect">
            <a:avLst/>
          </a:prstGeom>
        </p:spPr>
        <p:txBody>
          <a:bodyPr vert="horz" wrap="square" lIns="0" tIns="221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45"/>
              </a:spcBef>
            </a:pPr>
            <a:r>
              <a:rPr sz="2400" b="1" spc="-5" dirty="0">
                <a:solidFill>
                  <a:srgbClr val="0070C0"/>
                </a:solidFill>
                <a:latin typeface="Tahoma"/>
                <a:cs typeface="Tahoma"/>
              </a:rPr>
              <a:t>Bảo</a:t>
            </a:r>
            <a:r>
              <a:rPr sz="2400" b="1" spc="5" dirty="0">
                <a:solidFill>
                  <a:srgbClr val="0070C0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0070C0"/>
                </a:solidFill>
                <a:latin typeface="Tahoma"/>
                <a:cs typeface="Tahoma"/>
              </a:rPr>
              <a:t>mật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50"/>
              </a:spcBef>
            </a:pPr>
            <a:r>
              <a:rPr sz="2400" b="1" spc="-5" dirty="0">
                <a:solidFill>
                  <a:srgbClr val="0070C0"/>
                </a:solidFill>
                <a:latin typeface="Segoe UI"/>
                <a:cs typeface="Segoe UI"/>
              </a:rPr>
              <a:t>Sử </a:t>
            </a:r>
            <a:r>
              <a:rPr sz="2400" b="1" dirty="0">
                <a:solidFill>
                  <a:srgbClr val="0070C0"/>
                </a:solidFill>
                <a:latin typeface="Segoe UI"/>
                <a:cs typeface="Segoe UI"/>
              </a:rPr>
              <a:t>dụng </a:t>
            </a:r>
            <a:r>
              <a:rPr sz="2400" b="1" spc="-5" dirty="0">
                <a:solidFill>
                  <a:srgbClr val="0070C0"/>
                </a:solidFill>
                <a:latin typeface="Segoe UI"/>
                <a:cs typeface="Segoe UI"/>
              </a:rPr>
              <a:t>VPN (Mạng </a:t>
            </a:r>
            <a:r>
              <a:rPr sz="2400" b="1" dirty="0">
                <a:solidFill>
                  <a:srgbClr val="0070C0"/>
                </a:solidFill>
                <a:latin typeface="Segoe UI"/>
                <a:cs typeface="Segoe UI"/>
              </a:rPr>
              <a:t>lan riêng</a:t>
            </a:r>
            <a:r>
              <a:rPr sz="2400" b="1" spc="-15" dirty="0">
                <a:solidFill>
                  <a:srgbClr val="0070C0"/>
                </a:solidFill>
                <a:latin typeface="Segoe UI"/>
                <a:cs typeface="Segoe UI"/>
              </a:rPr>
              <a:t> </a:t>
            </a:r>
            <a:r>
              <a:rPr sz="2400" b="1" spc="-5" dirty="0">
                <a:solidFill>
                  <a:srgbClr val="0070C0"/>
                </a:solidFill>
                <a:latin typeface="Segoe UI"/>
                <a:cs typeface="Segoe UI"/>
              </a:rPr>
              <a:t>ảo):</a:t>
            </a:r>
            <a:endParaRPr sz="2400">
              <a:latin typeface="Segoe UI"/>
              <a:cs typeface="Segoe UI"/>
            </a:endParaRPr>
          </a:p>
          <a:p>
            <a:pPr marL="132715">
              <a:lnSpc>
                <a:spcPct val="100000"/>
              </a:lnSpc>
            </a:pPr>
            <a:r>
              <a:rPr sz="2400" dirty="0">
                <a:latin typeface="Segoe UI"/>
                <a:cs typeface="Segoe UI"/>
              </a:rPr>
              <a:t>Cần tạo </a:t>
            </a:r>
            <a:r>
              <a:rPr sz="2400" spc="-5" dirty="0">
                <a:latin typeface="Segoe UI"/>
                <a:cs typeface="Segoe UI"/>
              </a:rPr>
              <a:t>mạng VPN </a:t>
            </a:r>
            <a:r>
              <a:rPr sz="2400" dirty="0">
                <a:latin typeface="Segoe UI"/>
                <a:cs typeface="Segoe UI"/>
              </a:rPr>
              <a:t>để </a:t>
            </a:r>
            <a:r>
              <a:rPr sz="2400" spc="-5" dirty="0">
                <a:latin typeface="Segoe UI"/>
                <a:cs typeface="Segoe UI"/>
              </a:rPr>
              <a:t>đăng nhập </a:t>
            </a:r>
            <a:r>
              <a:rPr sz="2400" spc="-20" dirty="0">
                <a:latin typeface="Segoe UI"/>
                <a:cs typeface="Segoe UI"/>
              </a:rPr>
              <a:t>vào</a:t>
            </a:r>
            <a:r>
              <a:rPr sz="2400" spc="3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Cloud</a:t>
            </a:r>
            <a:endParaRPr sz="24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53677" y="2170048"/>
            <a:ext cx="4635435" cy="4297896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24" y="364660"/>
            <a:ext cx="1297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Bảo</a:t>
            </a:r>
            <a:r>
              <a:rPr spc="-70" dirty="0"/>
              <a:t> </a:t>
            </a:r>
            <a:r>
              <a:rPr dirty="0"/>
              <a:t>mật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24" y="939817"/>
            <a:ext cx="8072120" cy="33368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70C0"/>
                </a:solidFill>
                <a:latin typeface="Segoe UI"/>
                <a:cs typeface="Segoe UI"/>
              </a:rPr>
              <a:t>Sử </a:t>
            </a:r>
            <a:r>
              <a:rPr sz="2400" b="1">
                <a:solidFill>
                  <a:srgbClr val="0070C0"/>
                </a:solidFill>
                <a:latin typeface="Segoe UI"/>
                <a:cs typeface="Segoe UI"/>
              </a:rPr>
              <a:t>dụng </a:t>
            </a:r>
            <a:r>
              <a:rPr sz="2400" b="1" spc="-5" smtClean="0">
                <a:solidFill>
                  <a:srgbClr val="0070C0"/>
                </a:solidFill>
                <a:latin typeface="Segoe UI"/>
                <a:cs typeface="Segoe UI"/>
              </a:rPr>
              <a:t>SSL</a:t>
            </a:r>
            <a:r>
              <a:rPr lang="en-US" sz="2400" b="1" spc="-5" smtClean="0">
                <a:solidFill>
                  <a:srgbClr val="0070C0"/>
                </a:solidFill>
                <a:latin typeface="Segoe UI"/>
                <a:cs typeface="Segoe UI"/>
              </a:rPr>
              <a:t>/TLS</a:t>
            </a:r>
            <a:r>
              <a:rPr sz="2400" b="1" spc="5" smtClean="0">
                <a:solidFill>
                  <a:srgbClr val="0070C0"/>
                </a:solidFill>
                <a:latin typeface="Segoe UI"/>
                <a:cs typeface="Segoe UI"/>
              </a:rPr>
              <a:t> </a:t>
            </a:r>
            <a:r>
              <a:rPr sz="2400" b="1" spc="-5" dirty="0">
                <a:solidFill>
                  <a:srgbClr val="0070C0"/>
                </a:solidFill>
                <a:latin typeface="Segoe UI"/>
                <a:cs typeface="Segoe UI"/>
              </a:rPr>
              <a:t>VPN:</a:t>
            </a:r>
            <a:endParaRPr sz="2400">
              <a:latin typeface="Segoe UI"/>
              <a:cs typeface="Segoe UI"/>
            </a:endParaRPr>
          </a:p>
          <a:p>
            <a:pPr marL="353695" marR="5080" indent="-231775" algn="just">
              <a:lnSpc>
                <a:spcPct val="100000"/>
              </a:lnSpc>
              <a:buClr>
                <a:srgbClr val="FF6400"/>
              </a:buClr>
              <a:buFont typeface="Wingdings"/>
              <a:buChar char=""/>
              <a:tabLst>
                <a:tab pos="354330" algn="l"/>
              </a:tabLst>
            </a:pPr>
            <a:r>
              <a:rPr sz="2400" spc="-5" smtClean="0">
                <a:latin typeface="Segoe UI"/>
                <a:cs typeface="Segoe UI"/>
              </a:rPr>
              <a:t>SSL</a:t>
            </a:r>
            <a:r>
              <a:rPr lang="en-US" sz="2400" spc="-5" smtClean="0">
                <a:latin typeface="Segoe UI"/>
                <a:cs typeface="Segoe UI"/>
              </a:rPr>
              <a:t>/TLS</a:t>
            </a:r>
            <a:r>
              <a:rPr sz="2400" spc="-5" smtClean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VPN </a:t>
            </a:r>
            <a:r>
              <a:rPr sz="2400" spc="-10" dirty="0">
                <a:latin typeface="Segoe UI"/>
                <a:cs typeface="Segoe UI"/>
              </a:rPr>
              <a:t>(Secure </a:t>
            </a:r>
            <a:r>
              <a:rPr sz="2400" spc="-15">
                <a:latin typeface="Segoe UI"/>
                <a:cs typeface="Segoe UI"/>
              </a:rPr>
              <a:t>Sockets </a:t>
            </a:r>
            <a:r>
              <a:rPr sz="2400" spc="-5" smtClean="0">
                <a:latin typeface="Segoe UI"/>
                <a:cs typeface="Segoe UI"/>
              </a:rPr>
              <a:t>Layer</a:t>
            </a:r>
            <a:r>
              <a:rPr lang="en-US" sz="2400" spc="-5" smtClean="0">
                <a:latin typeface="Segoe UI"/>
                <a:cs typeface="Segoe UI"/>
              </a:rPr>
              <a:t>/Transport Layer Security</a:t>
            </a:r>
            <a:r>
              <a:rPr sz="2400" spc="-5" smtClean="0">
                <a:latin typeface="Segoe UI"/>
                <a:cs typeface="Segoe UI"/>
              </a:rPr>
              <a:t> </a:t>
            </a:r>
            <a:r>
              <a:rPr lang="en-US" sz="2400" spc="5" smtClean="0">
                <a:latin typeface="Segoe UI"/>
                <a:cs typeface="Segoe UI"/>
              </a:rPr>
              <a:t>V</a:t>
            </a:r>
            <a:r>
              <a:rPr sz="2400" spc="5" smtClean="0">
                <a:latin typeface="Segoe UI"/>
                <a:cs typeface="Segoe UI"/>
              </a:rPr>
              <a:t>irtual </a:t>
            </a:r>
            <a:r>
              <a:rPr lang="en-US" sz="2400" spc="-10" dirty="0">
                <a:latin typeface="Segoe UI"/>
                <a:cs typeface="Segoe UI"/>
              </a:rPr>
              <a:t>P</a:t>
            </a:r>
            <a:r>
              <a:rPr sz="2400" spc="-10" smtClean="0">
                <a:latin typeface="Segoe UI"/>
                <a:cs typeface="Segoe UI"/>
              </a:rPr>
              <a:t>rivate </a:t>
            </a:r>
            <a:r>
              <a:rPr lang="en-US" sz="2400" spc="-5" dirty="0">
                <a:latin typeface="Segoe UI"/>
                <a:cs typeface="Segoe UI"/>
              </a:rPr>
              <a:t>N</a:t>
            </a:r>
            <a:r>
              <a:rPr sz="2400" spc="-5" smtClean="0">
                <a:latin typeface="Segoe UI"/>
                <a:cs typeface="Segoe UI"/>
              </a:rPr>
              <a:t>etwork</a:t>
            </a:r>
            <a:r>
              <a:rPr sz="2400" spc="-5" dirty="0">
                <a:latin typeface="Segoe UI"/>
                <a:cs typeface="Segoe UI"/>
              </a:rPr>
              <a:t>): </a:t>
            </a:r>
            <a:r>
              <a:rPr sz="2400" spc="-10" dirty="0">
                <a:latin typeface="Segoe UI"/>
                <a:cs typeface="Segoe UI"/>
              </a:rPr>
              <a:t>là  </a:t>
            </a:r>
            <a:r>
              <a:rPr sz="2400" spc="-5">
                <a:latin typeface="Segoe UI"/>
                <a:cs typeface="Segoe UI"/>
              </a:rPr>
              <a:t>một </a:t>
            </a:r>
            <a:r>
              <a:rPr lang="en-US" sz="2400" spc="-5" smtClean="0">
                <a:latin typeface="Segoe UI"/>
                <a:cs typeface="Segoe UI"/>
              </a:rPr>
              <a:t>mạng riêng ảo</a:t>
            </a:r>
            <a:r>
              <a:rPr sz="2400" spc="-5" smtClean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có </a:t>
            </a:r>
            <a:r>
              <a:rPr sz="2400" spc="-5" dirty="0">
                <a:latin typeface="Segoe UI"/>
                <a:cs typeface="Segoe UI"/>
              </a:rPr>
              <a:t>thể được </a:t>
            </a:r>
            <a:r>
              <a:rPr sz="2400" dirty="0">
                <a:latin typeface="Segoe UI"/>
                <a:cs typeface="Segoe UI"/>
              </a:rPr>
              <a:t>sử </a:t>
            </a:r>
            <a:r>
              <a:rPr sz="2400" spc="-5" dirty="0">
                <a:latin typeface="Segoe UI"/>
                <a:cs typeface="Segoe UI"/>
              </a:rPr>
              <a:t>dụng với một </a:t>
            </a:r>
            <a:r>
              <a:rPr sz="2400" dirty="0">
                <a:latin typeface="Segoe UI"/>
                <a:cs typeface="Segoe UI"/>
              </a:rPr>
              <a:t>trình duyệt </a:t>
            </a:r>
            <a:r>
              <a:rPr sz="2400" spc="-10" dirty="0">
                <a:latin typeface="Segoe UI"/>
                <a:cs typeface="Segoe UI"/>
              </a:rPr>
              <a:t>web  </a:t>
            </a:r>
            <a:r>
              <a:rPr sz="2400" dirty="0">
                <a:latin typeface="Segoe UI"/>
                <a:cs typeface="Segoe UI"/>
              </a:rPr>
              <a:t>chuẩn. So với </a:t>
            </a:r>
            <a:r>
              <a:rPr sz="2400" spc="-5" dirty="0">
                <a:latin typeface="Segoe UI"/>
                <a:cs typeface="Segoe UI"/>
              </a:rPr>
              <a:t>VPN </a:t>
            </a:r>
            <a:r>
              <a:rPr sz="2400" dirty="0">
                <a:latin typeface="Segoe UI"/>
                <a:cs typeface="Segoe UI"/>
              </a:rPr>
              <a:t>truyền thống, </a:t>
            </a:r>
            <a:r>
              <a:rPr sz="2400" spc="-5">
                <a:latin typeface="Segoe UI"/>
                <a:cs typeface="Segoe UI"/>
              </a:rPr>
              <a:t>một </a:t>
            </a:r>
            <a:r>
              <a:rPr sz="2400" spc="-5" smtClean="0">
                <a:latin typeface="Segoe UI"/>
                <a:cs typeface="Segoe UI"/>
              </a:rPr>
              <a:t>SSL</a:t>
            </a:r>
            <a:r>
              <a:rPr lang="en-US" sz="2400" spc="-5" smtClean="0">
                <a:latin typeface="Segoe UI"/>
                <a:cs typeface="Segoe UI"/>
              </a:rPr>
              <a:t>/TLS</a:t>
            </a:r>
            <a:r>
              <a:rPr sz="2400" spc="-5" smtClean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VPN </a:t>
            </a:r>
            <a:r>
              <a:rPr sz="2400" dirty="0">
                <a:latin typeface="Segoe UI"/>
                <a:cs typeface="Segoe UI"/>
              </a:rPr>
              <a:t>không  </a:t>
            </a:r>
            <a:r>
              <a:rPr sz="2400" spc="-5" dirty="0">
                <a:latin typeface="Segoe UI"/>
                <a:cs typeface="Segoe UI"/>
              </a:rPr>
              <a:t>yêu cầu </a:t>
            </a:r>
            <a:r>
              <a:rPr sz="2400" dirty="0">
                <a:latin typeface="Segoe UI"/>
                <a:cs typeface="Segoe UI"/>
              </a:rPr>
              <a:t>bạn phải </a:t>
            </a:r>
            <a:r>
              <a:rPr sz="2400" spc="-5" dirty="0">
                <a:latin typeface="Segoe UI"/>
                <a:cs typeface="Segoe UI"/>
              </a:rPr>
              <a:t>cài </a:t>
            </a:r>
            <a:r>
              <a:rPr sz="2400" dirty="0">
                <a:latin typeface="Segoe UI"/>
                <a:cs typeface="Segoe UI"/>
              </a:rPr>
              <a:t>đặt phần </a:t>
            </a:r>
            <a:r>
              <a:rPr sz="2400" spc="-5" dirty="0">
                <a:latin typeface="Segoe UI"/>
                <a:cs typeface="Segoe UI"/>
              </a:rPr>
              <a:t>mềm </a:t>
            </a:r>
            <a:r>
              <a:rPr sz="2400" spc="-10" dirty="0">
                <a:latin typeface="Segoe UI"/>
                <a:cs typeface="Segoe UI"/>
              </a:rPr>
              <a:t>trên </a:t>
            </a:r>
            <a:r>
              <a:rPr sz="2400" spc="-5" dirty="0">
                <a:latin typeface="Segoe UI"/>
                <a:cs typeface="Segoe UI"/>
              </a:rPr>
              <a:t>máy</a:t>
            </a:r>
            <a:r>
              <a:rPr sz="2400" spc="6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client.</a:t>
            </a:r>
            <a:endParaRPr sz="2400">
              <a:latin typeface="Segoe UI"/>
              <a:cs typeface="Segoe UI"/>
            </a:endParaRPr>
          </a:p>
          <a:p>
            <a:pPr marL="353695" marR="5715" indent="-231775" algn="just">
              <a:lnSpc>
                <a:spcPct val="100000"/>
              </a:lnSpc>
              <a:buClr>
                <a:srgbClr val="FF6400"/>
              </a:buClr>
              <a:buFont typeface="Wingdings"/>
              <a:buChar char=""/>
              <a:tabLst>
                <a:tab pos="354330" algn="l"/>
              </a:tabLst>
            </a:pPr>
            <a:r>
              <a:rPr sz="2400" spc="-5" smtClean="0">
                <a:latin typeface="Segoe UI"/>
                <a:cs typeface="Segoe UI"/>
              </a:rPr>
              <a:t>SSL</a:t>
            </a:r>
            <a:r>
              <a:rPr lang="en-US" sz="2400" spc="-5" smtClean="0">
                <a:latin typeface="Segoe UI"/>
                <a:cs typeface="Segoe UI"/>
              </a:rPr>
              <a:t>/TLS</a:t>
            </a:r>
            <a:r>
              <a:rPr sz="2400" spc="-5" smtClean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VPN là một </a:t>
            </a:r>
            <a:r>
              <a:rPr sz="2400" dirty="0">
                <a:latin typeface="Segoe UI"/>
                <a:cs typeface="Segoe UI"/>
              </a:rPr>
              <a:t>giải pháp </a:t>
            </a:r>
            <a:r>
              <a:rPr sz="2400" spc="5" dirty="0">
                <a:latin typeface="Segoe UI"/>
                <a:cs typeface="Segoe UI"/>
              </a:rPr>
              <a:t>bảo </a:t>
            </a:r>
            <a:r>
              <a:rPr sz="2400" spc="-5" dirty="0">
                <a:latin typeface="Segoe UI"/>
                <a:cs typeface="Segoe UI"/>
              </a:rPr>
              <a:t>mật </a:t>
            </a:r>
            <a:r>
              <a:rPr sz="2400" dirty="0">
                <a:latin typeface="Segoe UI"/>
                <a:cs typeface="Segoe UI"/>
              </a:rPr>
              <a:t>tuyệt </a:t>
            </a:r>
            <a:r>
              <a:rPr sz="2400" spc="-5" dirty="0">
                <a:latin typeface="Segoe UI"/>
                <a:cs typeface="Segoe UI"/>
              </a:rPr>
              <a:t>vời </a:t>
            </a:r>
            <a:r>
              <a:rPr sz="2400" dirty="0">
                <a:latin typeface="Segoe UI"/>
                <a:cs typeface="Segoe UI"/>
              </a:rPr>
              <a:t>vì </a:t>
            </a:r>
            <a:r>
              <a:rPr sz="2400" spc="-5" dirty="0">
                <a:latin typeface="Segoe UI"/>
                <a:cs typeface="Segoe UI"/>
              </a:rPr>
              <a:t>nó </a:t>
            </a:r>
            <a:r>
              <a:rPr sz="2400" dirty="0">
                <a:latin typeface="Segoe UI"/>
                <a:cs typeface="Segoe UI"/>
              </a:rPr>
              <a:t>đóng  </a:t>
            </a:r>
            <a:r>
              <a:rPr sz="2400" spc="-5" dirty="0">
                <a:latin typeface="Segoe UI"/>
                <a:cs typeface="Segoe UI"/>
              </a:rPr>
              <a:t>chặt </a:t>
            </a:r>
            <a:r>
              <a:rPr sz="2400" dirty="0">
                <a:latin typeface="Segoe UI"/>
                <a:cs typeface="Segoe UI"/>
              </a:rPr>
              <a:t>quyền truy </a:t>
            </a:r>
            <a:r>
              <a:rPr sz="2400" spc="-5" dirty="0">
                <a:latin typeface="Segoe UI"/>
                <a:cs typeface="Segoe UI"/>
              </a:rPr>
              <a:t>cập </a:t>
            </a:r>
            <a:r>
              <a:rPr sz="2400" spc="-15" dirty="0">
                <a:latin typeface="Segoe UI"/>
                <a:cs typeface="Segoe UI"/>
              </a:rPr>
              <a:t>vào </a:t>
            </a:r>
            <a:r>
              <a:rPr sz="2400" spc="-5" dirty="0">
                <a:latin typeface="Segoe UI"/>
                <a:cs typeface="Segoe UI"/>
              </a:rPr>
              <a:t>các </a:t>
            </a:r>
            <a:r>
              <a:rPr sz="2400" dirty="0">
                <a:latin typeface="Segoe UI"/>
                <a:cs typeface="Segoe UI"/>
              </a:rPr>
              <a:t>ứng </a:t>
            </a:r>
            <a:r>
              <a:rPr sz="2400" spc="-5" dirty="0">
                <a:latin typeface="Segoe UI"/>
                <a:cs typeface="Segoe UI"/>
              </a:rPr>
              <a:t>dụng của </a:t>
            </a:r>
            <a:r>
              <a:rPr sz="2400" dirty="0">
                <a:latin typeface="Segoe UI"/>
                <a:cs typeface="Segoe UI"/>
              </a:rPr>
              <a:t>bạn </a:t>
            </a:r>
            <a:r>
              <a:rPr sz="2400" spc="-5" dirty="0">
                <a:latin typeface="Segoe UI"/>
                <a:cs typeface="Segoe UI"/>
              </a:rPr>
              <a:t>một cách  đơn giản, hiệu quả, không tốn</a:t>
            </a:r>
            <a:r>
              <a:rPr sz="2400" spc="110" dirty="0">
                <a:latin typeface="Segoe UI"/>
                <a:cs typeface="Segoe UI"/>
              </a:rPr>
              <a:t> </a:t>
            </a:r>
            <a:r>
              <a:rPr sz="2400" spc="-15" dirty="0">
                <a:latin typeface="Segoe UI"/>
                <a:cs typeface="Segoe UI"/>
              </a:rPr>
              <a:t>kém.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02924" y="6342345"/>
            <a:ext cx="26308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Bài </a:t>
            </a:r>
            <a:r>
              <a:rPr sz="1200" dirty="0">
                <a:solidFill>
                  <a:srgbClr val="898989"/>
                </a:solidFill>
                <a:latin typeface="Tahoma"/>
                <a:cs typeface="Tahoma"/>
              </a:rPr>
              <a:t>3: </a:t>
            </a: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Phần cứng </a:t>
            </a:r>
            <a:r>
              <a:rPr sz="1200" dirty="0">
                <a:solidFill>
                  <a:srgbClr val="898989"/>
                </a:solidFill>
                <a:latin typeface="Tahoma"/>
                <a:cs typeface="Tahoma"/>
              </a:rPr>
              <a:t>và </a:t>
            </a: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cơ </a:t>
            </a:r>
            <a:r>
              <a:rPr sz="1200" dirty="0">
                <a:solidFill>
                  <a:srgbClr val="898989"/>
                </a:solidFill>
                <a:latin typeface="Tahoma"/>
                <a:cs typeface="Tahoma"/>
              </a:rPr>
              <a:t>sở hạ </a:t>
            </a: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tầng cho  Cloud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01848" y="4305503"/>
            <a:ext cx="6142151" cy="2552496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24" y="155262"/>
            <a:ext cx="8068945" cy="5345430"/>
          </a:xfrm>
          <a:prstGeom prst="rect">
            <a:avLst/>
          </a:prstGeom>
        </p:spPr>
        <p:txBody>
          <a:bodyPr vert="horz" wrap="square" lIns="0" tIns="221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45"/>
              </a:spcBef>
            </a:pPr>
            <a:r>
              <a:rPr sz="2400" b="1" spc="-5" dirty="0">
                <a:solidFill>
                  <a:srgbClr val="0070C0"/>
                </a:solidFill>
                <a:latin typeface="Tahoma"/>
                <a:cs typeface="Tahoma"/>
              </a:rPr>
              <a:t>Bảo</a:t>
            </a:r>
            <a:r>
              <a:rPr sz="2400" b="1" spc="5" dirty="0">
                <a:solidFill>
                  <a:srgbClr val="0070C0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0070C0"/>
                </a:solidFill>
                <a:latin typeface="Tahoma"/>
                <a:cs typeface="Tahoma"/>
              </a:rPr>
              <a:t>mật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50"/>
              </a:spcBef>
            </a:pPr>
            <a:r>
              <a:rPr sz="2400" b="1" spc="-5" dirty="0">
                <a:solidFill>
                  <a:srgbClr val="0070C0"/>
                </a:solidFill>
                <a:latin typeface="Segoe UI"/>
                <a:cs typeface="Segoe UI"/>
              </a:rPr>
              <a:t>Sử </a:t>
            </a:r>
            <a:r>
              <a:rPr sz="2400" b="1" dirty="0">
                <a:solidFill>
                  <a:srgbClr val="0070C0"/>
                </a:solidFill>
                <a:latin typeface="Segoe UI"/>
                <a:cs typeface="Segoe UI"/>
              </a:rPr>
              <a:t>dụng </a:t>
            </a:r>
            <a:r>
              <a:rPr sz="2400" b="1" spc="-10" dirty="0">
                <a:solidFill>
                  <a:srgbClr val="0070C0"/>
                </a:solidFill>
                <a:latin typeface="Segoe UI"/>
                <a:cs typeface="Segoe UI"/>
              </a:rPr>
              <a:t>Key </a:t>
            </a:r>
            <a:r>
              <a:rPr sz="2400" b="1" spc="-5" dirty="0">
                <a:solidFill>
                  <a:srgbClr val="0070C0"/>
                </a:solidFill>
                <a:latin typeface="Segoe UI"/>
                <a:cs typeface="Segoe UI"/>
              </a:rPr>
              <a:t>mã</a:t>
            </a:r>
            <a:r>
              <a:rPr sz="2400" b="1" spc="5" dirty="0">
                <a:solidFill>
                  <a:srgbClr val="0070C0"/>
                </a:solidFill>
                <a:latin typeface="Segoe UI"/>
                <a:cs typeface="Segoe UI"/>
              </a:rPr>
              <a:t> </a:t>
            </a:r>
            <a:r>
              <a:rPr sz="2400" b="1" spc="-10" dirty="0">
                <a:solidFill>
                  <a:srgbClr val="0070C0"/>
                </a:solidFill>
                <a:latin typeface="Segoe UI"/>
                <a:cs typeface="Segoe UI"/>
              </a:rPr>
              <a:t>hóa:</a:t>
            </a:r>
            <a:endParaRPr sz="2400">
              <a:latin typeface="Segoe UI"/>
              <a:cs typeface="Segoe UI"/>
            </a:endParaRPr>
          </a:p>
          <a:p>
            <a:pPr marL="243840" marR="5080" indent="-231775">
              <a:lnSpc>
                <a:spcPct val="100000"/>
              </a:lnSpc>
              <a:buClr>
                <a:srgbClr val="FF6400"/>
              </a:buClr>
              <a:buFont typeface="Wingdings"/>
              <a:buChar char=""/>
              <a:tabLst>
                <a:tab pos="244475" algn="l"/>
              </a:tabLst>
            </a:pPr>
            <a:r>
              <a:rPr sz="2400" spc="-5" dirty="0">
                <a:latin typeface="Segoe UI"/>
                <a:cs typeface="Segoe UI"/>
              </a:rPr>
              <a:t>Khi </a:t>
            </a:r>
            <a:r>
              <a:rPr sz="2400" dirty="0">
                <a:latin typeface="Segoe UI"/>
                <a:cs typeface="Segoe UI"/>
              </a:rPr>
              <a:t>lưu trữ </a:t>
            </a:r>
            <a:r>
              <a:rPr sz="2400" spc="-10" dirty="0">
                <a:latin typeface="Segoe UI"/>
                <a:cs typeface="Segoe UI"/>
              </a:rPr>
              <a:t>trên </a:t>
            </a:r>
            <a:r>
              <a:rPr sz="2400" spc="-5" dirty="0">
                <a:latin typeface="Segoe UI"/>
                <a:cs typeface="Segoe UI"/>
              </a:rPr>
              <a:t>Cloud, </a:t>
            </a:r>
            <a:r>
              <a:rPr sz="2400" dirty="0">
                <a:latin typeface="Segoe UI"/>
                <a:cs typeface="Segoe UI"/>
              </a:rPr>
              <a:t>sử </a:t>
            </a:r>
            <a:r>
              <a:rPr sz="2400" spc="-5" dirty="0">
                <a:latin typeface="Segoe UI"/>
                <a:cs typeface="Segoe UI"/>
              </a:rPr>
              <a:t>dụng </a:t>
            </a:r>
            <a:r>
              <a:rPr sz="2400" spc="-20" dirty="0">
                <a:latin typeface="Segoe UI"/>
                <a:cs typeface="Segoe UI"/>
              </a:rPr>
              <a:t>key </a:t>
            </a:r>
            <a:r>
              <a:rPr sz="2400" spc="-5" dirty="0">
                <a:latin typeface="Segoe UI"/>
                <a:cs typeface="Segoe UI"/>
              </a:rPr>
              <a:t>mã </a:t>
            </a:r>
            <a:r>
              <a:rPr sz="2400" spc="-15" dirty="0">
                <a:latin typeface="Segoe UI"/>
                <a:cs typeface="Segoe UI"/>
              </a:rPr>
              <a:t>hóa </a:t>
            </a:r>
            <a:r>
              <a:rPr sz="2400" dirty="0">
                <a:latin typeface="Segoe UI"/>
                <a:cs typeface="Segoe UI"/>
              </a:rPr>
              <a:t>để bảo vệ dữ  </a:t>
            </a:r>
            <a:r>
              <a:rPr sz="2400" spc="-5" dirty="0">
                <a:latin typeface="Segoe UI"/>
                <a:cs typeface="Segoe UI"/>
              </a:rPr>
              <a:t>liệu.</a:t>
            </a:r>
            <a:endParaRPr sz="2400">
              <a:latin typeface="Segoe UI"/>
              <a:cs typeface="Segoe UI"/>
            </a:endParaRPr>
          </a:p>
          <a:p>
            <a:pPr marL="243840" indent="-231775">
              <a:lnSpc>
                <a:spcPct val="100000"/>
              </a:lnSpc>
              <a:buClr>
                <a:srgbClr val="FF6400"/>
              </a:buClr>
              <a:buFont typeface="Wingdings"/>
              <a:buChar char=""/>
              <a:tabLst>
                <a:tab pos="244475" algn="l"/>
              </a:tabLst>
            </a:pPr>
            <a:r>
              <a:rPr sz="2400" dirty="0">
                <a:latin typeface="Segoe UI"/>
                <a:cs typeface="Segoe UI"/>
              </a:rPr>
              <a:t>Các </a:t>
            </a:r>
            <a:r>
              <a:rPr sz="2400" spc="-20" dirty="0">
                <a:latin typeface="Segoe UI"/>
                <a:cs typeface="Segoe UI"/>
              </a:rPr>
              <a:t>key </a:t>
            </a:r>
            <a:r>
              <a:rPr sz="2400" spc="-5" dirty="0">
                <a:latin typeface="Segoe UI"/>
                <a:cs typeface="Segoe UI"/>
              </a:rPr>
              <a:t>được </a:t>
            </a:r>
            <a:r>
              <a:rPr sz="2400" dirty="0">
                <a:latin typeface="Segoe UI"/>
                <a:cs typeface="Segoe UI"/>
              </a:rPr>
              <a:t>sử </a:t>
            </a:r>
            <a:r>
              <a:rPr sz="2400" spc="-5" dirty="0">
                <a:latin typeface="Segoe UI"/>
                <a:cs typeface="Segoe UI"/>
              </a:rPr>
              <a:t>dụng</a:t>
            </a:r>
            <a:r>
              <a:rPr sz="2400" spc="4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như:</a:t>
            </a:r>
            <a:endParaRPr sz="2400">
              <a:latin typeface="Segoe UI"/>
              <a:cs typeface="Segoe UI"/>
            </a:endParaRPr>
          </a:p>
          <a:p>
            <a:pPr marL="634365" lvl="1" indent="-208279">
              <a:lnSpc>
                <a:spcPct val="100000"/>
              </a:lnSpc>
              <a:spcBef>
                <a:spcPts val="575"/>
              </a:spcBef>
              <a:buChar char="•"/>
              <a:tabLst>
                <a:tab pos="635000" algn="l"/>
              </a:tabLst>
            </a:pPr>
            <a:r>
              <a:rPr sz="2400" spc="-15" dirty="0">
                <a:latin typeface="Segoe UI"/>
                <a:cs typeface="Segoe UI"/>
              </a:rPr>
              <a:t>Transport</a:t>
            </a:r>
            <a:r>
              <a:rPr sz="2400" dirty="0">
                <a:latin typeface="Segoe UI"/>
                <a:cs typeface="Segoe UI"/>
              </a:rPr>
              <a:t> </a:t>
            </a:r>
            <a:r>
              <a:rPr sz="2400" spc="-15" dirty="0">
                <a:latin typeface="Segoe UI"/>
                <a:cs typeface="Segoe UI"/>
              </a:rPr>
              <a:t>keys</a:t>
            </a:r>
            <a:endParaRPr sz="2400">
              <a:latin typeface="Segoe UI"/>
              <a:cs typeface="Segoe UI"/>
            </a:endParaRPr>
          </a:p>
          <a:p>
            <a:pPr marL="634365" lvl="1" indent="-208279">
              <a:lnSpc>
                <a:spcPct val="100000"/>
              </a:lnSpc>
              <a:spcBef>
                <a:spcPts val="580"/>
              </a:spcBef>
              <a:buChar char="•"/>
              <a:tabLst>
                <a:tab pos="635000" algn="l"/>
              </a:tabLst>
            </a:pPr>
            <a:r>
              <a:rPr sz="2400" spc="-5" dirty="0">
                <a:latin typeface="Segoe UI"/>
                <a:cs typeface="Segoe UI"/>
              </a:rPr>
              <a:t>Authentication</a:t>
            </a:r>
            <a:r>
              <a:rPr sz="2400" spc="55" dirty="0">
                <a:latin typeface="Segoe UI"/>
                <a:cs typeface="Segoe UI"/>
              </a:rPr>
              <a:t> </a:t>
            </a:r>
            <a:r>
              <a:rPr sz="2400" spc="-15" dirty="0">
                <a:latin typeface="Segoe UI"/>
                <a:cs typeface="Segoe UI"/>
              </a:rPr>
              <a:t>keys</a:t>
            </a:r>
            <a:endParaRPr sz="2400">
              <a:latin typeface="Segoe UI"/>
              <a:cs typeface="Segoe UI"/>
            </a:endParaRPr>
          </a:p>
          <a:p>
            <a:pPr marL="634365" lvl="1" indent="-208279">
              <a:lnSpc>
                <a:spcPct val="100000"/>
              </a:lnSpc>
              <a:spcBef>
                <a:spcPts val="575"/>
              </a:spcBef>
              <a:buChar char="•"/>
              <a:tabLst>
                <a:tab pos="635000" algn="l"/>
              </a:tabLst>
            </a:pPr>
            <a:r>
              <a:rPr sz="2400" spc="-5" dirty="0">
                <a:latin typeface="Segoe UI"/>
                <a:cs typeface="Segoe UI"/>
              </a:rPr>
              <a:t>Authorization</a:t>
            </a:r>
            <a:r>
              <a:rPr sz="2400" spc="55" dirty="0">
                <a:latin typeface="Segoe UI"/>
                <a:cs typeface="Segoe UI"/>
              </a:rPr>
              <a:t> </a:t>
            </a:r>
            <a:r>
              <a:rPr sz="2400" spc="-20" dirty="0">
                <a:latin typeface="Segoe UI"/>
                <a:cs typeface="Segoe UI"/>
              </a:rPr>
              <a:t>tokens</a:t>
            </a:r>
            <a:endParaRPr sz="2400">
              <a:latin typeface="Segoe UI"/>
              <a:cs typeface="Segoe UI"/>
            </a:endParaRPr>
          </a:p>
          <a:p>
            <a:pPr marL="634365" lvl="1" indent="-208279">
              <a:lnSpc>
                <a:spcPct val="100000"/>
              </a:lnSpc>
              <a:spcBef>
                <a:spcPts val="575"/>
              </a:spcBef>
              <a:buChar char="•"/>
              <a:tabLst>
                <a:tab pos="635000" algn="l"/>
              </a:tabLst>
            </a:pPr>
            <a:r>
              <a:rPr sz="2400" spc="-5" dirty="0">
                <a:latin typeface="Segoe UI"/>
                <a:cs typeface="Segoe UI"/>
              </a:rPr>
              <a:t>File </a:t>
            </a:r>
            <a:r>
              <a:rPr sz="2400" spc="5" dirty="0">
                <a:latin typeface="Segoe UI"/>
                <a:cs typeface="Segoe UI"/>
              </a:rPr>
              <a:t>encryption</a:t>
            </a:r>
            <a:r>
              <a:rPr sz="2400" spc="50" dirty="0">
                <a:latin typeface="Segoe UI"/>
                <a:cs typeface="Segoe UI"/>
              </a:rPr>
              <a:t> </a:t>
            </a:r>
            <a:r>
              <a:rPr sz="2400" spc="-15" dirty="0">
                <a:latin typeface="Segoe UI"/>
                <a:cs typeface="Segoe UI"/>
              </a:rPr>
              <a:t>keys</a:t>
            </a:r>
            <a:endParaRPr sz="2400">
              <a:latin typeface="Segoe UI"/>
              <a:cs typeface="Segoe UI"/>
            </a:endParaRPr>
          </a:p>
          <a:p>
            <a:pPr marL="634365" lvl="1" indent="-208279">
              <a:lnSpc>
                <a:spcPct val="100000"/>
              </a:lnSpc>
              <a:spcBef>
                <a:spcPts val="575"/>
              </a:spcBef>
              <a:buChar char="•"/>
              <a:tabLst>
                <a:tab pos="635000" algn="l"/>
              </a:tabLst>
            </a:pPr>
            <a:r>
              <a:rPr sz="2400" spc="-10" dirty="0">
                <a:latin typeface="Segoe UI"/>
                <a:cs typeface="Segoe UI"/>
              </a:rPr>
              <a:t>Hardware </a:t>
            </a:r>
            <a:r>
              <a:rPr sz="2400" spc="-5" dirty="0">
                <a:latin typeface="Segoe UI"/>
                <a:cs typeface="Segoe UI"/>
              </a:rPr>
              <a:t>storage</a:t>
            </a:r>
            <a:r>
              <a:rPr sz="2400" spc="5" dirty="0">
                <a:latin typeface="Segoe UI"/>
                <a:cs typeface="Segoe UI"/>
              </a:rPr>
              <a:t> </a:t>
            </a:r>
            <a:r>
              <a:rPr sz="2400" spc="-15" dirty="0">
                <a:latin typeface="Segoe UI"/>
                <a:cs typeface="Segoe UI"/>
              </a:rPr>
              <a:t>keys</a:t>
            </a:r>
            <a:endParaRPr sz="2400">
              <a:latin typeface="Segoe UI"/>
              <a:cs typeface="Segoe UI"/>
            </a:endParaRPr>
          </a:p>
          <a:p>
            <a:pPr marL="634365" lvl="1" indent="-208279">
              <a:lnSpc>
                <a:spcPct val="100000"/>
              </a:lnSpc>
              <a:spcBef>
                <a:spcPts val="575"/>
              </a:spcBef>
              <a:buChar char="•"/>
              <a:tabLst>
                <a:tab pos="635000" algn="l"/>
              </a:tabLst>
            </a:pPr>
            <a:r>
              <a:rPr sz="2400" spc="-15" dirty="0">
                <a:latin typeface="Segoe UI"/>
                <a:cs typeface="Segoe UI"/>
              </a:rPr>
              <a:t>Revocation</a:t>
            </a:r>
            <a:r>
              <a:rPr sz="2400" spc="30" dirty="0">
                <a:latin typeface="Segoe UI"/>
                <a:cs typeface="Segoe UI"/>
              </a:rPr>
              <a:t> </a:t>
            </a:r>
            <a:r>
              <a:rPr sz="2400" spc="-15" dirty="0">
                <a:latin typeface="Segoe UI"/>
                <a:cs typeface="Segoe UI"/>
              </a:rPr>
              <a:t>keys</a:t>
            </a:r>
            <a:endParaRPr sz="2400">
              <a:latin typeface="Segoe UI"/>
              <a:cs typeface="Segoe UI"/>
            </a:endParaRPr>
          </a:p>
          <a:p>
            <a:pPr marL="634365" lvl="1" indent="-208279">
              <a:lnSpc>
                <a:spcPct val="100000"/>
              </a:lnSpc>
              <a:spcBef>
                <a:spcPts val="580"/>
              </a:spcBef>
              <a:buChar char="•"/>
              <a:tabLst>
                <a:tab pos="635000" algn="l"/>
              </a:tabLst>
            </a:pPr>
            <a:r>
              <a:rPr sz="2400" dirty="0">
                <a:latin typeface="Segoe UI"/>
                <a:cs typeface="Segoe UI"/>
              </a:rPr>
              <a:t>Certificates</a:t>
            </a:r>
            <a:endParaRPr sz="24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36894" y="3840325"/>
            <a:ext cx="4573108" cy="2903558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49745"/>
            <a:chOff x="0" y="0"/>
            <a:chExt cx="9144000" cy="68497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4942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2400" y="304798"/>
              <a:ext cx="8877300" cy="3284220"/>
            </a:xfrm>
            <a:custGeom>
              <a:avLst/>
              <a:gdLst/>
              <a:ahLst/>
              <a:cxnLst/>
              <a:rect l="l" t="t" r="r" b="b"/>
              <a:pathLst>
                <a:path w="8877300" h="3284220">
                  <a:moveTo>
                    <a:pt x="8329917" y="0"/>
                  </a:moveTo>
                  <a:lnTo>
                    <a:pt x="547382" y="0"/>
                  </a:lnTo>
                  <a:lnTo>
                    <a:pt x="500152" y="2009"/>
                  </a:lnTo>
                  <a:lnTo>
                    <a:pt x="454037" y="7927"/>
                  </a:lnTo>
                  <a:lnTo>
                    <a:pt x="409203" y="17590"/>
                  </a:lnTo>
                  <a:lnTo>
                    <a:pt x="365812" y="30833"/>
                  </a:lnTo>
                  <a:lnTo>
                    <a:pt x="324031" y="47492"/>
                  </a:lnTo>
                  <a:lnTo>
                    <a:pt x="284022" y="67402"/>
                  </a:lnTo>
                  <a:lnTo>
                    <a:pt x="245950" y="90400"/>
                  </a:lnTo>
                  <a:lnTo>
                    <a:pt x="209980" y="116321"/>
                  </a:lnTo>
                  <a:lnTo>
                    <a:pt x="176275" y="145001"/>
                  </a:lnTo>
                  <a:lnTo>
                    <a:pt x="145001" y="176275"/>
                  </a:lnTo>
                  <a:lnTo>
                    <a:pt x="116321" y="209980"/>
                  </a:lnTo>
                  <a:lnTo>
                    <a:pt x="90400" y="245950"/>
                  </a:lnTo>
                  <a:lnTo>
                    <a:pt x="67402" y="284022"/>
                  </a:lnTo>
                  <a:lnTo>
                    <a:pt x="47492" y="324031"/>
                  </a:lnTo>
                  <a:lnTo>
                    <a:pt x="30833" y="365812"/>
                  </a:lnTo>
                  <a:lnTo>
                    <a:pt x="17590" y="409203"/>
                  </a:lnTo>
                  <a:lnTo>
                    <a:pt x="7927" y="454037"/>
                  </a:lnTo>
                  <a:lnTo>
                    <a:pt x="2009" y="500152"/>
                  </a:lnTo>
                  <a:lnTo>
                    <a:pt x="0" y="547382"/>
                  </a:lnTo>
                  <a:lnTo>
                    <a:pt x="0" y="2736837"/>
                  </a:lnTo>
                  <a:lnTo>
                    <a:pt x="2009" y="2784067"/>
                  </a:lnTo>
                  <a:lnTo>
                    <a:pt x="7927" y="2830182"/>
                  </a:lnTo>
                  <a:lnTo>
                    <a:pt x="17590" y="2875016"/>
                  </a:lnTo>
                  <a:lnTo>
                    <a:pt x="30833" y="2918407"/>
                  </a:lnTo>
                  <a:lnTo>
                    <a:pt x="47492" y="2960188"/>
                  </a:lnTo>
                  <a:lnTo>
                    <a:pt x="67402" y="3000197"/>
                  </a:lnTo>
                  <a:lnTo>
                    <a:pt x="90400" y="3038269"/>
                  </a:lnTo>
                  <a:lnTo>
                    <a:pt x="116321" y="3074239"/>
                  </a:lnTo>
                  <a:lnTo>
                    <a:pt x="145001" y="3107944"/>
                  </a:lnTo>
                  <a:lnTo>
                    <a:pt x="176275" y="3139218"/>
                  </a:lnTo>
                  <a:lnTo>
                    <a:pt x="209980" y="3167898"/>
                  </a:lnTo>
                  <a:lnTo>
                    <a:pt x="245950" y="3193819"/>
                  </a:lnTo>
                  <a:lnTo>
                    <a:pt x="284022" y="3216817"/>
                  </a:lnTo>
                  <a:lnTo>
                    <a:pt x="324031" y="3236727"/>
                  </a:lnTo>
                  <a:lnTo>
                    <a:pt x="365812" y="3253386"/>
                  </a:lnTo>
                  <a:lnTo>
                    <a:pt x="409203" y="3266629"/>
                  </a:lnTo>
                  <a:lnTo>
                    <a:pt x="454037" y="3276292"/>
                  </a:lnTo>
                  <a:lnTo>
                    <a:pt x="500152" y="3282210"/>
                  </a:lnTo>
                  <a:lnTo>
                    <a:pt x="547382" y="3284220"/>
                  </a:lnTo>
                  <a:lnTo>
                    <a:pt x="8329917" y="3284220"/>
                  </a:lnTo>
                  <a:lnTo>
                    <a:pt x="8377147" y="3282210"/>
                  </a:lnTo>
                  <a:lnTo>
                    <a:pt x="8423262" y="3276292"/>
                  </a:lnTo>
                  <a:lnTo>
                    <a:pt x="8468096" y="3266629"/>
                  </a:lnTo>
                  <a:lnTo>
                    <a:pt x="8511487" y="3253386"/>
                  </a:lnTo>
                  <a:lnTo>
                    <a:pt x="8553268" y="3236727"/>
                  </a:lnTo>
                  <a:lnTo>
                    <a:pt x="8593277" y="3216817"/>
                  </a:lnTo>
                  <a:lnTo>
                    <a:pt x="8631349" y="3193819"/>
                  </a:lnTo>
                  <a:lnTo>
                    <a:pt x="8667319" y="3167898"/>
                  </a:lnTo>
                  <a:lnTo>
                    <a:pt x="8701024" y="3139218"/>
                  </a:lnTo>
                  <a:lnTo>
                    <a:pt x="8732298" y="3107944"/>
                  </a:lnTo>
                  <a:lnTo>
                    <a:pt x="8760978" y="3074239"/>
                  </a:lnTo>
                  <a:lnTo>
                    <a:pt x="8786899" y="3038269"/>
                  </a:lnTo>
                  <a:lnTo>
                    <a:pt x="8809897" y="3000197"/>
                  </a:lnTo>
                  <a:lnTo>
                    <a:pt x="8829807" y="2960188"/>
                  </a:lnTo>
                  <a:lnTo>
                    <a:pt x="8846466" y="2918407"/>
                  </a:lnTo>
                  <a:lnTo>
                    <a:pt x="8859709" y="2875016"/>
                  </a:lnTo>
                  <a:lnTo>
                    <a:pt x="8869372" y="2830182"/>
                  </a:lnTo>
                  <a:lnTo>
                    <a:pt x="8875290" y="2784067"/>
                  </a:lnTo>
                  <a:lnTo>
                    <a:pt x="8877300" y="2736837"/>
                  </a:lnTo>
                  <a:lnTo>
                    <a:pt x="8877300" y="547382"/>
                  </a:lnTo>
                  <a:lnTo>
                    <a:pt x="8875290" y="500152"/>
                  </a:lnTo>
                  <a:lnTo>
                    <a:pt x="8869372" y="454037"/>
                  </a:lnTo>
                  <a:lnTo>
                    <a:pt x="8859709" y="409203"/>
                  </a:lnTo>
                  <a:lnTo>
                    <a:pt x="8846466" y="365812"/>
                  </a:lnTo>
                  <a:lnTo>
                    <a:pt x="8829807" y="324031"/>
                  </a:lnTo>
                  <a:lnTo>
                    <a:pt x="8809897" y="284022"/>
                  </a:lnTo>
                  <a:lnTo>
                    <a:pt x="8786899" y="245950"/>
                  </a:lnTo>
                  <a:lnTo>
                    <a:pt x="8760978" y="209980"/>
                  </a:lnTo>
                  <a:lnTo>
                    <a:pt x="8732298" y="176275"/>
                  </a:lnTo>
                  <a:lnTo>
                    <a:pt x="8701024" y="145001"/>
                  </a:lnTo>
                  <a:lnTo>
                    <a:pt x="8667319" y="116321"/>
                  </a:lnTo>
                  <a:lnTo>
                    <a:pt x="8631349" y="90400"/>
                  </a:lnTo>
                  <a:lnTo>
                    <a:pt x="8593277" y="67402"/>
                  </a:lnTo>
                  <a:lnTo>
                    <a:pt x="8553268" y="47492"/>
                  </a:lnTo>
                  <a:lnTo>
                    <a:pt x="8511487" y="30833"/>
                  </a:lnTo>
                  <a:lnTo>
                    <a:pt x="8468096" y="17590"/>
                  </a:lnTo>
                  <a:lnTo>
                    <a:pt x="8423262" y="7927"/>
                  </a:lnTo>
                  <a:lnTo>
                    <a:pt x="8377147" y="2009"/>
                  </a:lnTo>
                  <a:lnTo>
                    <a:pt x="8329917" y="0"/>
                  </a:lnTo>
                  <a:close/>
                </a:path>
              </a:pathLst>
            </a:custGeom>
            <a:solidFill>
              <a:srgbClr val="000000">
                <a:alpha val="6902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83524" y="155262"/>
            <a:ext cx="8463280" cy="2639060"/>
          </a:xfrm>
          <a:prstGeom prst="rect">
            <a:avLst/>
          </a:prstGeom>
        </p:spPr>
        <p:txBody>
          <a:bodyPr vert="horz" wrap="square" lIns="0" tIns="221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45"/>
              </a:spcBef>
            </a:pPr>
            <a:r>
              <a:rPr sz="2400" b="1" spc="-5" dirty="0">
                <a:solidFill>
                  <a:srgbClr val="FFFFFF"/>
                </a:solidFill>
                <a:latin typeface="Tahoma"/>
                <a:cs typeface="Tahoma"/>
              </a:rPr>
              <a:t>Mạng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50"/>
              </a:spcBef>
            </a:pPr>
            <a:r>
              <a:rPr sz="2400" b="1" dirty="0">
                <a:solidFill>
                  <a:srgbClr val="FFFFFF"/>
                </a:solidFill>
                <a:latin typeface="Segoe UI"/>
                <a:cs typeface="Segoe UI"/>
              </a:rPr>
              <a:t>Tại sao cần dùng</a:t>
            </a:r>
            <a:r>
              <a:rPr sz="2400" b="1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Segoe UI"/>
                <a:cs typeface="Segoe UI"/>
              </a:rPr>
              <a:t>mạng:</a:t>
            </a:r>
            <a:endParaRPr sz="2400">
              <a:latin typeface="Segoe UI"/>
              <a:cs typeface="Segoe UI"/>
            </a:endParaRPr>
          </a:p>
          <a:p>
            <a:pPr marL="243840" marR="8255" indent="-231775">
              <a:lnSpc>
                <a:spcPct val="100000"/>
              </a:lnSpc>
              <a:buClr>
                <a:srgbClr val="FF6400"/>
              </a:buClr>
              <a:buFont typeface="Wingdings"/>
              <a:buChar char=""/>
              <a:tabLst>
                <a:tab pos="244475" algn="l"/>
              </a:tabLst>
            </a:pP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Để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truy cập Cloud, chúng ta </a:t>
            </a:r>
            <a:r>
              <a:rPr sz="2400" spc="5" dirty="0">
                <a:solidFill>
                  <a:srgbClr val="FFFFFF"/>
                </a:solidFill>
                <a:latin typeface="Segoe UI"/>
                <a:cs typeface="Segoe UI"/>
              </a:rPr>
              <a:t>cần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có mạng internet làm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môi  trường truy cập, trao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đổi thông tin giữa Client </a:t>
            </a:r>
            <a:r>
              <a:rPr sz="2400" spc="-25" dirty="0">
                <a:solidFill>
                  <a:srgbClr val="FFFFFF"/>
                </a:solidFill>
                <a:latin typeface="Segoe UI"/>
                <a:cs typeface="Segoe UI"/>
              </a:rPr>
              <a:t>và</a:t>
            </a:r>
            <a:r>
              <a:rPr sz="2400" spc="1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Segoe UI"/>
                <a:cs typeface="Segoe UI"/>
              </a:rPr>
              <a:t>Server</a:t>
            </a:r>
            <a:endParaRPr sz="2400">
              <a:latin typeface="Segoe UI"/>
              <a:cs typeface="Segoe UI"/>
            </a:endParaRPr>
          </a:p>
          <a:p>
            <a:pPr marL="243840" marR="5080" indent="-231775">
              <a:lnSpc>
                <a:spcPct val="100000"/>
              </a:lnSpc>
              <a:buClr>
                <a:srgbClr val="FF6400"/>
              </a:buClr>
              <a:buFont typeface="Wingdings"/>
              <a:buChar char=""/>
              <a:tabLst>
                <a:tab pos="244475" algn="l"/>
              </a:tabLst>
            </a:pP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Các công ty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khác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nhau sẽ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có </a:t>
            </a: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yêu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cầu về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cloud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khác nhau, </a:t>
            </a:r>
            <a:r>
              <a:rPr sz="2400" spc="25" dirty="0">
                <a:solidFill>
                  <a:srgbClr val="FFFFFF"/>
                </a:solidFill>
                <a:latin typeface="Segoe UI"/>
                <a:cs typeface="Segoe UI"/>
              </a:rPr>
              <a:t>vì 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vậy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cách kết nối cũng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phải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khác</a:t>
            </a:r>
            <a:r>
              <a:rPr sz="2400" spc="1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nhau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  <p:transition spd="slow">
    <p:dissolv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24" y="155262"/>
            <a:ext cx="8451215" cy="3765774"/>
          </a:xfrm>
          <a:prstGeom prst="rect">
            <a:avLst/>
          </a:prstGeom>
        </p:spPr>
        <p:txBody>
          <a:bodyPr vert="horz" wrap="square" lIns="0" tIns="221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45"/>
              </a:spcBef>
            </a:pPr>
            <a:r>
              <a:rPr sz="2400" b="1" spc="-5" dirty="0">
                <a:solidFill>
                  <a:srgbClr val="0070C0"/>
                </a:solidFill>
                <a:latin typeface="Tahoma"/>
                <a:cs typeface="Tahoma"/>
              </a:rPr>
              <a:t>Mạng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50"/>
              </a:spcBef>
            </a:pPr>
            <a:r>
              <a:rPr sz="2400" b="1" spc="-5" dirty="0">
                <a:solidFill>
                  <a:srgbClr val="0070C0"/>
                </a:solidFill>
                <a:latin typeface="Segoe UI"/>
                <a:cs typeface="Segoe UI"/>
              </a:rPr>
              <a:t>Mạng internet công</a:t>
            </a:r>
            <a:r>
              <a:rPr sz="2400" b="1" dirty="0">
                <a:solidFill>
                  <a:srgbClr val="0070C0"/>
                </a:solidFill>
                <a:latin typeface="Segoe UI"/>
                <a:cs typeface="Segoe UI"/>
              </a:rPr>
              <a:t> </a:t>
            </a:r>
            <a:r>
              <a:rPr sz="2400" b="1" spc="-5" dirty="0">
                <a:solidFill>
                  <a:srgbClr val="0070C0"/>
                </a:solidFill>
                <a:latin typeface="Segoe UI"/>
                <a:cs typeface="Segoe UI"/>
              </a:rPr>
              <a:t>cộng:</a:t>
            </a:r>
            <a:endParaRPr sz="2400">
              <a:latin typeface="Segoe UI"/>
              <a:cs typeface="Segoe UI"/>
            </a:endParaRPr>
          </a:p>
          <a:p>
            <a:pPr marL="358140" marR="5080" indent="-346075">
              <a:lnSpc>
                <a:spcPct val="100000"/>
              </a:lnSpc>
              <a:buClr>
                <a:srgbClr val="FF6400"/>
              </a:buClr>
              <a:buFont typeface="Wingdings"/>
              <a:buChar char=""/>
              <a:tabLst>
                <a:tab pos="358140" algn="l"/>
                <a:tab pos="358775" algn="l"/>
              </a:tabLst>
            </a:pPr>
            <a:r>
              <a:rPr sz="2400" spc="-5" dirty="0">
                <a:latin typeface="Segoe UI"/>
                <a:cs typeface="Segoe UI"/>
              </a:rPr>
              <a:t>Internet công </a:t>
            </a:r>
            <a:r>
              <a:rPr sz="2400" dirty="0">
                <a:latin typeface="Segoe UI"/>
                <a:cs typeface="Segoe UI"/>
              </a:rPr>
              <a:t>cộng </a:t>
            </a:r>
            <a:r>
              <a:rPr sz="2400" spc="-5" dirty="0">
                <a:latin typeface="Segoe UI"/>
                <a:cs typeface="Segoe UI"/>
              </a:rPr>
              <a:t>là </a:t>
            </a:r>
            <a:r>
              <a:rPr sz="2400" dirty="0">
                <a:latin typeface="Segoe UI"/>
                <a:cs typeface="Segoe UI"/>
              </a:rPr>
              <a:t>sự </a:t>
            </a:r>
            <a:r>
              <a:rPr sz="2400" spc="-5" dirty="0">
                <a:latin typeface="Segoe UI"/>
                <a:cs typeface="Segoe UI"/>
              </a:rPr>
              <a:t>lựa chọn </a:t>
            </a:r>
            <a:r>
              <a:rPr sz="2400" dirty="0">
                <a:latin typeface="Segoe UI"/>
                <a:cs typeface="Segoe UI"/>
              </a:rPr>
              <a:t>cơ </a:t>
            </a:r>
            <a:r>
              <a:rPr sz="2400" spc="5" dirty="0">
                <a:latin typeface="Segoe UI"/>
                <a:cs typeface="Segoe UI"/>
              </a:rPr>
              <a:t>bản </a:t>
            </a:r>
            <a:r>
              <a:rPr sz="2400" spc="-5" dirty="0">
                <a:latin typeface="Segoe UI"/>
                <a:cs typeface="Segoe UI"/>
              </a:rPr>
              <a:t>nhất </a:t>
            </a:r>
            <a:r>
              <a:rPr sz="2400" dirty="0">
                <a:latin typeface="Segoe UI"/>
                <a:cs typeface="Segoe UI"/>
              </a:rPr>
              <a:t>để </a:t>
            </a:r>
            <a:r>
              <a:rPr sz="2400" spc="-5" dirty="0">
                <a:latin typeface="Segoe UI"/>
                <a:cs typeface="Segoe UI"/>
              </a:rPr>
              <a:t>kết </a:t>
            </a:r>
            <a:r>
              <a:rPr sz="2400" dirty="0">
                <a:latin typeface="Segoe UI"/>
                <a:cs typeface="Segoe UI"/>
              </a:rPr>
              <a:t>nối  </a:t>
            </a:r>
            <a:r>
              <a:rPr sz="2400" spc="-5" dirty="0">
                <a:latin typeface="Segoe UI"/>
                <a:cs typeface="Segoe UI"/>
              </a:rPr>
              <a:t>với</a:t>
            </a:r>
            <a:r>
              <a:rPr sz="2400" spc="1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Cloud.</a:t>
            </a:r>
            <a:endParaRPr sz="2400">
              <a:latin typeface="Segoe UI"/>
              <a:cs typeface="Segoe UI"/>
            </a:endParaRPr>
          </a:p>
          <a:p>
            <a:pPr marL="358140" marR="6350" indent="-346075">
              <a:lnSpc>
                <a:spcPct val="100000"/>
              </a:lnSpc>
              <a:buClr>
                <a:srgbClr val="FF6400"/>
              </a:buClr>
              <a:buFont typeface="Wingdings"/>
              <a:buChar char=""/>
              <a:tabLst>
                <a:tab pos="358140" algn="l"/>
                <a:tab pos="358775" algn="l"/>
              </a:tabLst>
            </a:pPr>
            <a:r>
              <a:rPr sz="2400" spc="-5" dirty="0">
                <a:latin typeface="Segoe UI"/>
                <a:cs typeface="Segoe UI"/>
              </a:rPr>
              <a:t>Đây là kiểu </a:t>
            </a:r>
            <a:r>
              <a:rPr sz="2400" dirty="0">
                <a:latin typeface="Segoe UI"/>
                <a:cs typeface="Segoe UI"/>
              </a:rPr>
              <a:t>truy </a:t>
            </a:r>
            <a:r>
              <a:rPr sz="2400" spc="-5" dirty="0">
                <a:latin typeface="Segoe UI"/>
                <a:cs typeface="Segoe UI"/>
              </a:rPr>
              <a:t>cập mà </a:t>
            </a:r>
            <a:r>
              <a:rPr sz="2400" dirty="0">
                <a:latin typeface="Segoe UI"/>
                <a:cs typeface="Segoe UI"/>
              </a:rPr>
              <a:t>bạn mua dịch vụ từ </a:t>
            </a:r>
            <a:r>
              <a:rPr sz="2400" spc="-5" dirty="0">
                <a:latin typeface="Segoe UI"/>
                <a:cs typeface="Segoe UI"/>
              </a:rPr>
              <a:t>nhà </a:t>
            </a:r>
            <a:r>
              <a:rPr sz="2400" dirty="0">
                <a:latin typeface="Segoe UI"/>
                <a:cs typeface="Segoe UI"/>
              </a:rPr>
              <a:t>cung </a:t>
            </a:r>
            <a:r>
              <a:rPr sz="2400" spc="-5" dirty="0">
                <a:latin typeface="Segoe UI"/>
                <a:cs typeface="Segoe UI"/>
              </a:rPr>
              <a:t>cấp  dịch </a:t>
            </a:r>
            <a:r>
              <a:rPr sz="2400" dirty="0">
                <a:latin typeface="Segoe UI"/>
                <a:cs typeface="Segoe UI"/>
              </a:rPr>
              <a:t>vụ </a:t>
            </a:r>
            <a:r>
              <a:rPr sz="2400" spc="-5" dirty="0">
                <a:latin typeface="Segoe UI"/>
                <a:cs typeface="Segoe UI"/>
              </a:rPr>
              <a:t>Internet</a:t>
            </a:r>
            <a:r>
              <a:rPr sz="2400" spc="2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(ISP).</a:t>
            </a:r>
            <a:endParaRPr sz="2400">
              <a:latin typeface="Segoe UI"/>
              <a:cs typeface="Segoe UI"/>
            </a:endParaRPr>
          </a:p>
          <a:p>
            <a:pPr marL="358140" indent="-346075">
              <a:lnSpc>
                <a:spcPct val="100000"/>
              </a:lnSpc>
              <a:buClr>
                <a:srgbClr val="FF6400"/>
              </a:buClr>
              <a:buFont typeface="Wingdings"/>
              <a:buChar char=""/>
              <a:tabLst>
                <a:tab pos="358140" algn="l"/>
                <a:tab pos="358775" algn="l"/>
              </a:tabLst>
            </a:pPr>
            <a:r>
              <a:rPr sz="2400" spc="-5" dirty="0">
                <a:latin typeface="Segoe UI"/>
                <a:cs typeface="Segoe UI"/>
              </a:rPr>
              <a:t>Kết nối </a:t>
            </a:r>
            <a:r>
              <a:rPr sz="2400" dirty="0">
                <a:latin typeface="Segoe UI"/>
                <a:cs typeface="Segoe UI"/>
              </a:rPr>
              <a:t>sử </a:t>
            </a:r>
            <a:r>
              <a:rPr sz="2400" spc="-5" dirty="0">
                <a:latin typeface="Segoe UI"/>
                <a:cs typeface="Segoe UI"/>
              </a:rPr>
              <a:t>dụng </a:t>
            </a:r>
            <a:r>
              <a:rPr sz="2400" spc="-10" dirty="0">
                <a:latin typeface="Segoe UI"/>
                <a:cs typeface="Segoe UI"/>
              </a:rPr>
              <a:t>băng </a:t>
            </a:r>
            <a:r>
              <a:rPr sz="2400" spc="-5" dirty="0">
                <a:latin typeface="Segoe UI"/>
                <a:cs typeface="Segoe UI"/>
              </a:rPr>
              <a:t>thông </a:t>
            </a:r>
            <a:r>
              <a:rPr sz="2400" spc="-5">
                <a:latin typeface="Segoe UI"/>
                <a:cs typeface="Segoe UI"/>
              </a:rPr>
              <a:t>rộng </a:t>
            </a:r>
            <a:endParaRPr lang="en-US" sz="2400" spc="-5" smtClean="0">
              <a:latin typeface="Segoe UI"/>
              <a:cs typeface="Segoe UI"/>
            </a:endParaRPr>
          </a:p>
          <a:p>
            <a:pPr marL="358140" indent="-346075">
              <a:lnSpc>
                <a:spcPct val="100000"/>
              </a:lnSpc>
              <a:buClr>
                <a:srgbClr val="FF6400"/>
              </a:buClr>
              <a:buFont typeface="Wingdings"/>
              <a:buChar char=""/>
              <a:tabLst>
                <a:tab pos="358140" algn="l"/>
                <a:tab pos="358775" algn="l"/>
              </a:tabLst>
            </a:pPr>
            <a:r>
              <a:rPr sz="2400" spc="-5" smtClean="0">
                <a:latin typeface="Segoe UI"/>
                <a:cs typeface="Segoe UI"/>
              </a:rPr>
              <a:t>Sử </a:t>
            </a:r>
            <a:r>
              <a:rPr sz="2400" spc="-5" dirty="0">
                <a:latin typeface="Segoe UI"/>
                <a:cs typeface="Segoe UI"/>
              </a:rPr>
              <a:t>dụng giao </a:t>
            </a:r>
            <a:r>
              <a:rPr sz="2400">
                <a:latin typeface="Segoe UI"/>
                <a:cs typeface="Segoe UI"/>
              </a:rPr>
              <a:t>thức </a:t>
            </a:r>
            <a:r>
              <a:rPr lang="en-US" sz="2400" smtClean="0">
                <a:latin typeface="Segoe UI"/>
                <a:cs typeface="Segoe UI"/>
              </a:rPr>
              <a:t>truyền thông tin cậy </a:t>
            </a:r>
            <a:r>
              <a:rPr sz="2400" spc="-20" smtClean="0">
                <a:latin typeface="Segoe UI"/>
                <a:cs typeface="Segoe UI"/>
              </a:rPr>
              <a:t>Transmission </a:t>
            </a:r>
            <a:r>
              <a:rPr sz="2400" spc="-10" dirty="0">
                <a:latin typeface="Segoe UI"/>
                <a:cs typeface="Segoe UI"/>
              </a:rPr>
              <a:t>Control </a:t>
            </a:r>
            <a:r>
              <a:rPr sz="2400" spc="-15" dirty="0">
                <a:latin typeface="Segoe UI"/>
                <a:cs typeface="Segoe UI"/>
              </a:rPr>
              <a:t>Protocol</a:t>
            </a:r>
            <a:r>
              <a:rPr sz="2400" spc="180" dirty="0">
                <a:latin typeface="Segoe UI"/>
                <a:cs typeface="Segoe UI"/>
              </a:rPr>
              <a:t> </a:t>
            </a:r>
            <a:r>
              <a:rPr sz="2400" spc="-25" dirty="0">
                <a:latin typeface="Segoe UI"/>
                <a:cs typeface="Segoe UI"/>
              </a:rPr>
              <a:t>(TCP)</a:t>
            </a:r>
            <a:endParaRPr sz="24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0641" y="3707228"/>
            <a:ext cx="3508359" cy="2986306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24" y="364660"/>
            <a:ext cx="8680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Mạ</a:t>
            </a:r>
            <a:r>
              <a:rPr spc="-5" dirty="0"/>
              <a:t>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24" y="939817"/>
            <a:ext cx="8022590" cy="4075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70C0"/>
                </a:solidFill>
                <a:latin typeface="Segoe UI"/>
                <a:cs typeface="Segoe UI"/>
              </a:rPr>
              <a:t>Mạng internet công</a:t>
            </a:r>
            <a:r>
              <a:rPr sz="2400" b="1" dirty="0">
                <a:solidFill>
                  <a:srgbClr val="0070C0"/>
                </a:solidFill>
                <a:latin typeface="Segoe UI"/>
                <a:cs typeface="Segoe UI"/>
              </a:rPr>
              <a:t> </a:t>
            </a:r>
            <a:r>
              <a:rPr sz="2400" b="1" spc="-5" dirty="0">
                <a:solidFill>
                  <a:srgbClr val="0070C0"/>
                </a:solidFill>
                <a:latin typeface="Segoe UI"/>
                <a:cs typeface="Segoe UI"/>
              </a:rPr>
              <a:t>cộng:</a:t>
            </a:r>
            <a:endParaRPr sz="2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latin typeface="Segoe UI"/>
                <a:cs typeface="Segoe UI"/>
              </a:rPr>
              <a:t>Ưu</a:t>
            </a:r>
            <a:r>
              <a:rPr sz="2400" b="1" spc="-20" dirty="0">
                <a:latin typeface="Segoe UI"/>
                <a:cs typeface="Segoe UI"/>
              </a:rPr>
              <a:t> </a:t>
            </a:r>
            <a:r>
              <a:rPr sz="2400" b="1" spc="-5" dirty="0">
                <a:latin typeface="Segoe UI"/>
                <a:cs typeface="Segoe UI"/>
              </a:rPr>
              <a:t>điểm:</a:t>
            </a:r>
            <a:endParaRPr sz="2400">
              <a:latin typeface="Segoe UI"/>
              <a:cs typeface="Segoe UI"/>
            </a:endParaRPr>
          </a:p>
          <a:p>
            <a:pPr marL="475615" indent="-343535">
              <a:lnSpc>
                <a:spcPct val="100000"/>
              </a:lnSpc>
              <a:buClr>
                <a:srgbClr val="0C5AA6"/>
              </a:buClr>
              <a:buFont typeface="Arial"/>
              <a:buChar char="•"/>
              <a:tabLst>
                <a:tab pos="475615" algn="l"/>
                <a:tab pos="476250" algn="l"/>
              </a:tabLst>
            </a:pPr>
            <a:r>
              <a:rPr sz="2400" dirty="0">
                <a:latin typeface="Segoe UI"/>
                <a:cs typeface="Segoe UI"/>
              </a:rPr>
              <a:t>Có </a:t>
            </a:r>
            <a:r>
              <a:rPr sz="2400" spc="-5" dirty="0">
                <a:latin typeface="Segoe UI"/>
                <a:cs typeface="Segoe UI"/>
              </a:rPr>
              <a:t>nhiều người </a:t>
            </a:r>
            <a:r>
              <a:rPr sz="2400" dirty="0">
                <a:latin typeface="Segoe UI"/>
                <a:cs typeface="Segoe UI"/>
              </a:rPr>
              <a:t>sử</a:t>
            </a:r>
            <a:r>
              <a:rPr sz="2400" spc="4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dụng</a:t>
            </a:r>
            <a:endParaRPr sz="2400">
              <a:latin typeface="Segoe UI"/>
              <a:cs typeface="Segoe UI"/>
            </a:endParaRPr>
          </a:p>
          <a:p>
            <a:pPr marL="475615" indent="-343535">
              <a:lnSpc>
                <a:spcPct val="100000"/>
              </a:lnSpc>
              <a:buClr>
                <a:srgbClr val="0C5AA6"/>
              </a:buClr>
              <a:buFont typeface="Arial"/>
              <a:buChar char="•"/>
              <a:tabLst>
                <a:tab pos="475615" algn="l"/>
                <a:tab pos="476250" algn="l"/>
              </a:tabLst>
            </a:pPr>
            <a:r>
              <a:rPr sz="2400" spc="-5" dirty="0">
                <a:latin typeface="Segoe UI"/>
                <a:cs typeface="Segoe UI"/>
              </a:rPr>
              <a:t>Nhiều nhà cung</a:t>
            </a:r>
            <a:r>
              <a:rPr sz="2400" spc="6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cấp</a:t>
            </a:r>
            <a:endParaRPr sz="2400">
              <a:latin typeface="Segoe UI"/>
              <a:cs typeface="Segoe UI"/>
            </a:endParaRPr>
          </a:p>
          <a:p>
            <a:pPr marL="475615" indent="-343535">
              <a:lnSpc>
                <a:spcPct val="100000"/>
              </a:lnSpc>
              <a:buClr>
                <a:srgbClr val="0C5AA6"/>
              </a:buClr>
              <a:buFont typeface="Arial"/>
              <a:buChar char="•"/>
              <a:tabLst>
                <a:tab pos="475615" algn="l"/>
                <a:tab pos="476250" algn="l"/>
              </a:tabLst>
            </a:pPr>
            <a:r>
              <a:rPr sz="2400" spc="-5" dirty="0">
                <a:latin typeface="Segoe UI"/>
                <a:cs typeface="Segoe UI"/>
              </a:rPr>
              <a:t>Sử dụng các giao </a:t>
            </a:r>
            <a:r>
              <a:rPr sz="2400">
                <a:latin typeface="Segoe UI"/>
                <a:cs typeface="Segoe UI"/>
              </a:rPr>
              <a:t>thức </a:t>
            </a:r>
            <a:r>
              <a:rPr sz="2400" spc="-5" smtClean="0">
                <a:latin typeface="Segoe UI"/>
                <a:cs typeface="Segoe UI"/>
              </a:rPr>
              <a:t>SSL</a:t>
            </a:r>
            <a:r>
              <a:rPr lang="en-US" sz="2400" spc="-5" smtClean="0">
                <a:latin typeface="Segoe UI"/>
                <a:cs typeface="Segoe UI"/>
              </a:rPr>
              <a:t>/TLS</a:t>
            </a:r>
            <a:r>
              <a:rPr sz="2400" spc="-5" smtClean="0">
                <a:latin typeface="Segoe UI"/>
                <a:cs typeface="Segoe UI"/>
              </a:rPr>
              <a:t>, </a:t>
            </a:r>
            <a:r>
              <a:rPr sz="2400" spc="5" dirty="0">
                <a:latin typeface="Segoe UI"/>
                <a:cs typeface="Segoe UI"/>
              </a:rPr>
              <a:t>HTTPs </a:t>
            </a:r>
            <a:r>
              <a:rPr sz="2400" dirty="0">
                <a:latin typeface="Segoe UI"/>
                <a:cs typeface="Segoe UI"/>
              </a:rPr>
              <a:t>an </a:t>
            </a:r>
            <a:r>
              <a:rPr sz="2400" spc="-15" dirty="0">
                <a:latin typeface="Segoe UI"/>
                <a:cs typeface="Segoe UI"/>
              </a:rPr>
              <a:t>toàn, </a:t>
            </a:r>
            <a:r>
              <a:rPr sz="2400" spc="-5" dirty="0">
                <a:latin typeface="Segoe UI"/>
                <a:cs typeface="Segoe UI"/>
              </a:rPr>
              <a:t>hiệu quả</a:t>
            </a:r>
            <a:r>
              <a:rPr sz="2400" spc="17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cao</a:t>
            </a:r>
            <a:endParaRPr sz="2400">
              <a:latin typeface="Segoe UI"/>
              <a:cs typeface="Segoe UI"/>
            </a:endParaRPr>
          </a:p>
          <a:p>
            <a:pPr marL="475615" indent="-343535">
              <a:lnSpc>
                <a:spcPct val="100000"/>
              </a:lnSpc>
              <a:buClr>
                <a:srgbClr val="0C5AA6"/>
              </a:buClr>
              <a:buFont typeface="Arial"/>
              <a:buChar char="•"/>
              <a:tabLst>
                <a:tab pos="475615" algn="l"/>
                <a:tab pos="476250" algn="l"/>
              </a:tabLst>
            </a:pPr>
            <a:r>
              <a:rPr sz="2400" spc="-5" dirty="0">
                <a:latin typeface="Segoe UI"/>
                <a:cs typeface="Segoe UI"/>
              </a:rPr>
              <a:t>Chi </a:t>
            </a:r>
            <a:r>
              <a:rPr sz="2400" dirty="0">
                <a:latin typeface="Segoe UI"/>
                <a:cs typeface="Segoe UI"/>
              </a:rPr>
              <a:t>phí</a:t>
            </a:r>
            <a:r>
              <a:rPr sz="2400" spc="2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thấp</a:t>
            </a:r>
            <a:endParaRPr sz="2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latin typeface="Segoe UI"/>
                <a:cs typeface="Segoe UI"/>
              </a:rPr>
              <a:t>Nhược</a:t>
            </a:r>
            <a:r>
              <a:rPr sz="2400" b="1" dirty="0">
                <a:latin typeface="Segoe UI"/>
                <a:cs typeface="Segoe UI"/>
              </a:rPr>
              <a:t> </a:t>
            </a:r>
            <a:r>
              <a:rPr sz="2400" b="1" spc="-5" dirty="0">
                <a:latin typeface="Segoe UI"/>
                <a:cs typeface="Segoe UI"/>
              </a:rPr>
              <a:t>điểm:</a:t>
            </a:r>
            <a:endParaRPr sz="2400">
              <a:latin typeface="Segoe UI"/>
              <a:cs typeface="Segoe UI"/>
            </a:endParaRPr>
          </a:p>
          <a:p>
            <a:pPr marL="475615" indent="-343535">
              <a:lnSpc>
                <a:spcPct val="100000"/>
              </a:lnSpc>
              <a:buClr>
                <a:srgbClr val="0C5AA6"/>
              </a:buClr>
              <a:buFont typeface="Arial"/>
              <a:buChar char="•"/>
              <a:tabLst>
                <a:tab pos="475615" algn="l"/>
                <a:tab pos="476250" algn="l"/>
              </a:tabLst>
            </a:pPr>
            <a:r>
              <a:rPr sz="2400" spc="-5" dirty="0">
                <a:latin typeface="Segoe UI"/>
                <a:cs typeface="Segoe UI"/>
              </a:rPr>
              <a:t>Khó kiểm </a:t>
            </a:r>
            <a:r>
              <a:rPr sz="2400" spc="-10" dirty="0">
                <a:latin typeface="Segoe UI"/>
                <a:cs typeface="Segoe UI"/>
              </a:rPr>
              <a:t>soát </a:t>
            </a:r>
            <a:r>
              <a:rPr sz="2400" spc="-5" dirty="0">
                <a:latin typeface="Segoe UI"/>
                <a:cs typeface="Segoe UI"/>
              </a:rPr>
              <a:t>chất lượng dịch </a:t>
            </a:r>
            <a:r>
              <a:rPr sz="2400" dirty="0">
                <a:latin typeface="Segoe UI"/>
                <a:cs typeface="Segoe UI"/>
              </a:rPr>
              <a:t>vụ đến </a:t>
            </a:r>
            <a:r>
              <a:rPr sz="2400" spc="-5" dirty="0">
                <a:latin typeface="Segoe UI"/>
                <a:cs typeface="Segoe UI"/>
              </a:rPr>
              <a:t>người dùng</a:t>
            </a:r>
            <a:r>
              <a:rPr sz="2400" spc="12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cuối</a:t>
            </a:r>
            <a:endParaRPr sz="2400">
              <a:latin typeface="Segoe UI"/>
              <a:cs typeface="Segoe UI"/>
            </a:endParaRPr>
          </a:p>
          <a:p>
            <a:pPr marL="475615" indent="-343535">
              <a:lnSpc>
                <a:spcPct val="100000"/>
              </a:lnSpc>
              <a:buClr>
                <a:srgbClr val="0C5AA6"/>
              </a:buClr>
              <a:buFont typeface="Arial"/>
              <a:buChar char="•"/>
              <a:tabLst>
                <a:tab pos="475615" algn="l"/>
                <a:tab pos="476250" algn="l"/>
              </a:tabLst>
            </a:pPr>
            <a:r>
              <a:rPr sz="2400" spc="-5" dirty="0">
                <a:latin typeface="Segoe UI"/>
                <a:cs typeface="Segoe UI"/>
              </a:rPr>
              <a:t>Độ </a:t>
            </a:r>
            <a:r>
              <a:rPr sz="2400" dirty="0">
                <a:latin typeface="Segoe UI"/>
                <a:cs typeface="Segoe UI"/>
              </a:rPr>
              <a:t>trễ </a:t>
            </a:r>
            <a:r>
              <a:rPr sz="2400" spc="-5" dirty="0">
                <a:latin typeface="Segoe UI"/>
                <a:cs typeface="Segoe UI"/>
              </a:rPr>
              <a:t>cao</a:t>
            </a:r>
            <a:endParaRPr sz="2400">
              <a:latin typeface="Segoe UI"/>
              <a:cs typeface="Segoe UI"/>
            </a:endParaRPr>
          </a:p>
          <a:p>
            <a:pPr marL="475615" indent="-343535">
              <a:lnSpc>
                <a:spcPct val="100000"/>
              </a:lnSpc>
              <a:buClr>
                <a:srgbClr val="0C5AA6"/>
              </a:buClr>
              <a:buFont typeface="Arial"/>
              <a:buChar char="•"/>
              <a:tabLst>
                <a:tab pos="475615" algn="l"/>
                <a:tab pos="476250" algn="l"/>
              </a:tabLst>
            </a:pPr>
            <a:r>
              <a:rPr sz="2400" dirty="0">
                <a:latin typeface="Segoe UI"/>
                <a:cs typeface="Segoe UI"/>
              </a:rPr>
              <a:t>Hay gặp </a:t>
            </a:r>
            <a:r>
              <a:rPr sz="2400" spc="-5" dirty="0">
                <a:latin typeface="Segoe UI"/>
                <a:cs typeface="Segoe UI"/>
              </a:rPr>
              <a:t>các </a:t>
            </a:r>
            <a:r>
              <a:rPr sz="2400" dirty="0">
                <a:latin typeface="Segoe UI"/>
                <a:cs typeface="Segoe UI"/>
              </a:rPr>
              <a:t>sự </a:t>
            </a:r>
            <a:r>
              <a:rPr sz="2400" spc="-5" dirty="0">
                <a:latin typeface="Segoe UI"/>
                <a:cs typeface="Segoe UI"/>
              </a:rPr>
              <a:t>cố </a:t>
            </a:r>
            <a:r>
              <a:rPr sz="2400" dirty="0">
                <a:latin typeface="Segoe UI"/>
                <a:cs typeface="Segoe UI"/>
              </a:rPr>
              <a:t>từ </a:t>
            </a:r>
            <a:r>
              <a:rPr sz="2400" spc="-5" dirty="0">
                <a:latin typeface="Segoe UI"/>
                <a:cs typeface="Segoe UI"/>
              </a:rPr>
              <a:t>nhà cung </a:t>
            </a:r>
            <a:r>
              <a:rPr sz="2400" dirty="0">
                <a:latin typeface="Segoe UI"/>
                <a:cs typeface="Segoe UI"/>
              </a:rPr>
              <a:t>cấp,</a:t>
            </a:r>
            <a:r>
              <a:rPr sz="2400" spc="9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cáp,…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02924" y="6342345"/>
            <a:ext cx="26308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Bài </a:t>
            </a:r>
            <a:r>
              <a:rPr sz="1200" dirty="0">
                <a:solidFill>
                  <a:srgbClr val="898989"/>
                </a:solidFill>
                <a:latin typeface="Tahoma"/>
                <a:cs typeface="Tahoma"/>
              </a:rPr>
              <a:t>3: </a:t>
            </a: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Phần cứng </a:t>
            </a:r>
            <a:r>
              <a:rPr sz="1200" dirty="0">
                <a:solidFill>
                  <a:srgbClr val="898989"/>
                </a:solidFill>
                <a:latin typeface="Tahoma"/>
                <a:cs typeface="Tahoma"/>
              </a:rPr>
              <a:t>và </a:t>
            </a: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cơ </a:t>
            </a:r>
            <a:r>
              <a:rPr sz="1200" dirty="0">
                <a:solidFill>
                  <a:srgbClr val="898989"/>
                </a:solidFill>
                <a:latin typeface="Tahoma"/>
                <a:cs typeface="Tahoma"/>
              </a:rPr>
              <a:t>sở hạ </a:t>
            </a: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tầng cho  Cloud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  <p:transition spd="slow">
    <p:dissolv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24" y="364660"/>
            <a:ext cx="8680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Mạ</a:t>
            </a:r>
            <a:r>
              <a:rPr spc="-5" dirty="0"/>
              <a:t>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23" y="864286"/>
            <a:ext cx="8462010" cy="449008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300" b="1" dirty="0">
                <a:solidFill>
                  <a:srgbClr val="0070C0"/>
                </a:solidFill>
                <a:latin typeface="Segoe UI"/>
                <a:cs typeface="Segoe UI"/>
              </a:rPr>
              <a:t>Mạng internet </a:t>
            </a:r>
            <a:r>
              <a:rPr sz="2300" b="1" spc="-5" dirty="0">
                <a:solidFill>
                  <a:srgbClr val="0070C0"/>
                </a:solidFill>
                <a:latin typeface="Segoe UI"/>
                <a:cs typeface="Segoe UI"/>
              </a:rPr>
              <a:t>tốc độ</a:t>
            </a:r>
            <a:r>
              <a:rPr sz="2300" b="1" spc="-40" dirty="0">
                <a:solidFill>
                  <a:srgbClr val="0070C0"/>
                </a:solidFill>
                <a:latin typeface="Segoe UI"/>
                <a:cs typeface="Segoe UI"/>
              </a:rPr>
              <a:t> </a:t>
            </a:r>
            <a:r>
              <a:rPr sz="2300" b="1" spc="-5" dirty="0">
                <a:solidFill>
                  <a:srgbClr val="0070C0"/>
                </a:solidFill>
                <a:latin typeface="Segoe UI"/>
                <a:cs typeface="Segoe UI"/>
              </a:rPr>
              <a:t>cao:</a:t>
            </a:r>
            <a:endParaRPr sz="2300">
              <a:latin typeface="Segoe UI"/>
              <a:cs typeface="Segoe UI"/>
            </a:endParaRPr>
          </a:p>
          <a:p>
            <a:pPr marL="243840" marR="6350" indent="-231775">
              <a:lnSpc>
                <a:spcPct val="100000"/>
              </a:lnSpc>
              <a:spcBef>
                <a:spcPts val="600"/>
              </a:spcBef>
              <a:buClr>
                <a:srgbClr val="FF6400"/>
              </a:buClr>
              <a:buFont typeface="Wingdings"/>
              <a:buChar char=""/>
              <a:tabLst>
                <a:tab pos="244475" algn="l"/>
              </a:tabLst>
            </a:pPr>
            <a:r>
              <a:rPr sz="2300" spc="-5" dirty="0">
                <a:latin typeface="Segoe UI"/>
                <a:cs typeface="Segoe UI"/>
              </a:rPr>
              <a:t>Sử dụng tính năng phân phối ứng dụng tiên </a:t>
            </a:r>
            <a:r>
              <a:rPr sz="2300" dirty="0">
                <a:latin typeface="Segoe UI"/>
                <a:cs typeface="Segoe UI"/>
              </a:rPr>
              <a:t>tiến </a:t>
            </a:r>
            <a:r>
              <a:rPr sz="2300" spc="-15" dirty="0">
                <a:latin typeface="Segoe UI"/>
                <a:cs typeface="Segoe UI"/>
              </a:rPr>
              <a:t>trên </a:t>
            </a:r>
            <a:r>
              <a:rPr sz="2300" spc="-10" dirty="0">
                <a:latin typeface="Segoe UI"/>
                <a:cs typeface="Segoe UI"/>
              </a:rPr>
              <a:t>kết </a:t>
            </a:r>
            <a:r>
              <a:rPr sz="2300" dirty="0">
                <a:latin typeface="Segoe UI"/>
                <a:cs typeface="Segoe UI"/>
              </a:rPr>
              <a:t>nối  </a:t>
            </a:r>
            <a:r>
              <a:rPr sz="2300" spc="-5" dirty="0">
                <a:latin typeface="Segoe UI"/>
                <a:cs typeface="Segoe UI"/>
              </a:rPr>
              <a:t>Internet.</a:t>
            </a:r>
            <a:endParaRPr sz="2300">
              <a:latin typeface="Segoe UI"/>
              <a:cs typeface="Segoe UI"/>
            </a:endParaRPr>
          </a:p>
          <a:p>
            <a:pPr marL="244475" indent="-232410">
              <a:lnSpc>
                <a:spcPct val="100000"/>
              </a:lnSpc>
              <a:spcBef>
                <a:spcPts val="600"/>
              </a:spcBef>
              <a:buClr>
                <a:srgbClr val="FF6400"/>
              </a:buClr>
              <a:buFont typeface="Wingdings"/>
              <a:buChar char=""/>
              <a:tabLst>
                <a:tab pos="245110" algn="l"/>
              </a:tabLst>
            </a:pPr>
            <a:r>
              <a:rPr sz="2300" dirty="0">
                <a:latin typeface="Segoe UI"/>
                <a:cs typeface="Segoe UI"/>
              </a:rPr>
              <a:t>Cải </a:t>
            </a:r>
            <a:r>
              <a:rPr sz="2300" spc="-5" dirty="0">
                <a:latin typeface="Segoe UI"/>
                <a:cs typeface="Segoe UI"/>
              </a:rPr>
              <a:t>tiến việc sử dụng </a:t>
            </a:r>
            <a:r>
              <a:rPr sz="2300" dirty="0">
                <a:latin typeface="Segoe UI"/>
                <a:cs typeface="Segoe UI"/>
              </a:rPr>
              <a:t>Cloud </a:t>
            </a:r>
            <a:r>
              <a:rPr sz="2300" spc="-5" dirty="0">
                <a:latin typeface="Segoe UI"/>
                <a:cs typeface="Segoe UI"/>
              </a:rPr>
              <a:t>(có thể tăng 20% đến</a:t>
            </a:r>
            <a:r>
              <a:rPr sz="2300" spc="570" dirty="0">
                <a:latin typeface="Segoe UI"/>
                <a:cs typeface="Segoe UI"/>
              </a:rPr>
              <a:t> </a:t>
            </a:r>
            <a:r>
              <a:rPr sz="2300" spc="-5" dirty="0">
                <a:latin typeface="Segoe UI"/>
                <a:cs typeface="Segoe UI"/>
              </a:rPr>
              <a:t>50%) bằng</a:t>
            </a:r>
            <a:endParaRPr sz="2300">
              <a:latin typeface="Segoe UI"/>
              <a:cs typeface="Segoe UI"/>
            </a:endParaRPr>
          </a:p>
          <a:p>
            <a:pPr marL="244475">
              <a:lnSpc>
                <a:spcPct val="100000"/>
              </a:lnSpc>
            </a:pPr>
            <a:r>
              <a:rPr sz="2300" dirty="0">
                <a:latin typeface="Segoe UI"/>
                <a:cs typeface="Segoe UI"/>
              </a:rPr>
              <a:t>cách giảm </a:t>
            </a:r>
            <a:r>
              <a:rPr sz="2300" spc="-5" dirty="0">
                <a:latin typeface="Segoe UI"/>
                <a:cs typeface="Segoe UI"/>
              </a:rPr>
              <a:t>tải </a:t>
            </a:r>
            <a:r>
              <a:rPr sz="2300" dirty="0">
                <a:latin typeface="Segoe UI"/>
                <a:cs typeface="Segoe UI"/>
              </a:rPr>
              <a:t>các chức năng liên quan </a:t>
            </a:r>
            <a:r>
              <a:rPr sz="2300" spc="-5" dirty="0">
                <a:latin typeface="Segoe UI"/>
                <a:cs typeface="Segoe UI"/>
              </a:rPr>
              <a:t>đến </a:t>
            </a:r>
            <a:r>
              <a:rPr sz="2300" dirty="0">
                <a:latin typeface="Segoe UI"/>
                <a:cs typeface="Segoe UI"/>
              </a:rPr>
              <a:t>mạng </a:t>
            </a:r>
            <a:r>
              <a:rPr sz="2300" spc="-5" dirty="0">
                <a:latin typeface="Segoe UI"/>
                <a:cs typeface="Segoe UI"/>
              </a:rPr>
              <a:t>từ máy</a:t>
            </a:r>
            <a:r>
              <a:rPr sz="2300" spc="-215" dirty="0">
                <a:latin typeface="Segoe UI"/>
                <a:cs typeface="Segoe UI"/>
              </a:rPr>
              <a:t> </a:t>
            </a:r>
            <a:r>
              <a:rPr sz="2300" dirty="0">
                <a:latin typeface="Segoe UI"/>
                <a:cs typeface="Segoe UI"/>
              </a:rPr>
              <a:t>chủ.</a:t>
            </a:r>
            <a:endParaRPr sz="2300">
              <a:latin typeface="Segoe UI"/>
              <a:cs typeface="Segoe UI"/>
            </a:endParaRPr>
          </a:p>
          <a:p>
            <a:pPr marL="245745" marR="5080" indent="-232410">
              <a:lnSpc>
                <a:spcPct val="100000"/>
              </a:lnSpc>
              <a:spcBef>
                <a:spcPts val="600"/>
              </a:spcBef>
              <a:buClr>
                <a:srgbClr val="FF6400"/>
              </a:buClr>
              <a:buFont typeface="Wingdings"/>
              <a:buChar char=""/>
              <a:tabLst>
                <a:tab pos="245745" algn="l"/>
              </a:tabLst>
            </a:pPr>
            <a:r>
              <a:rPr sz="2300" dirty="0">
                <a:latin typeface="Segoe UI"/>
                <a:cs typeface="Segoe UI"/>
              </a:rPr>
              <a:t>Mạng </a:t>
            </a:r>
            <a:r>
              <a:rPr sz="2300" spc="-10" dirty="0">
                <a:latin typeface="Segoe UI"/>
                <a:cs typeface="Segoe UI"/>
              </a:rPr>
              <a:t>sử </a:t>
            </a:r>
            <a:r>
              <a:rPr sz="2300" spc="-5" dirty="0">
                <a:latin typeface="Segoe UI"/>
                <a:cs typeface="Segoe UI"/>
              </a:rPr>
              <a:t>dụng </a:t>
            </a:r>
            <a:r>
              <a:rPr sz="2300" spc="-10" dirty="0">
                <a:latin typeface="Segoe UI"/>
                <a:cs typeface="Segoe UI"/>
              </a:rPr>
              <a:t>bộ </a:t>
            </a:r>
            <a:r>
              <a:rPr sz="2300" spc="-5" dirty="0">
                <a:latin typeface="Segoe UI"/>
                <a:cs typeface="Segoe UI"/>
              </a:rPr>
              <a:t>nhớ </a:t>
            </a:r>
            <a:r>
              <a:rPr sz="2300" dirty="0">
                <a:latin typeface="Segoe UI"/>
                <a:cs typeface="Segoe UI"/>
              </a:rPr>
              <a:t>đệm </a:t>
            </a:r>
            <a:r>
              <a:rPr sz="2300" spc="-20" dirty="0">
                <a:latin typeface="Segoe UI"/>
                <a:cs typeface="Segoe UI"/>
              </a:rPr>
              <a:t>và </a:t>
            </a:r>
            <a:r>
              <a:rPr sz="2300" dirty="0">
                <a:latin typeface="Segoe UI"/>
                <a:cs typeface="Segoe UI"/>
              </a:rPr>
              <a:t>lưu </a:t>
            </a:r>
            <a:r>
              <a:rPr sz="2300" spc="-10" dirty="0">
                <a:latin typeface="Segoe UI"/>
                <a:cs typeface="Segoe UI"/>
              </a:rPr>
              <a:t>kết </a:t>
            </a:r>
            <a:r>
              <a:rPr sz="2300" spc="-5" dirty="0">
                <a:latin typeface="Segoe UI"/>
                <a:cs typeface="Segoe UI"/>
              </a:rPr>
              <a:t>quả </a:t>
            </a:r>
            <a:r>
              <a:rPr sz="2300" dirty="0">
                <a:latin typeface="Segoe UI"/>
                <a:cs typeface="Segoe UI"/>
              </a:rPr>
              <a:t>tìm </a:t>
            </a:r>
            <a:r>
              <a:rPr sz="2300" spc="-5" dirty="0">
                <a:latin typeface="Segoe UI"/>
                <a:cs typeface="Segoe UI"/>
              </a:rPr>
              <a:t>kiếm </a:t>
            </a:r>
            <a:r>
              <a:rPr sz="2300" spc="-15" dirty="0">
                <a:latin typeface="Segoe UI"/>
                <a:cs typeface="Segoe UI"/>
              </a:rPr>
              <a:t>trong bộ  </a:t>
            </a:r>
            <a:r>
              <a:rPr sz="2300" dirty="0">
                <a:latin typeface="Segoe UI"/>
                <a:cs typeface="Segoe UI"/>
              </a:rPr>
              <a:t>nhớ </a:t>
            </a:r>
            <a:r>
              <a:rPr sz="2300" spc="-5" dirty="0">
                <a:latin typeface="Segoe UI"/>
                <a:cs typeface="Segoe UI"/>
              </a:rPr>
              <a:t>đệm </a:t>
            </a:r>
            <a:r>
              <a:rPr sz="2300" dirty="0">
                <a:latin typeface="Segoe UI"/>
                <a:cs typeface="Segoe UI"/>
              </a:rPr>
              <a:t>làm gia tăng </a:t>
            </a:r>
            <a:r>
              <a:rPr sz="2300" spc="5" dirty="0">
                <a:latin typeface="Segoe UI"/>
                <a:cs typeface="Segoe UI"/>
              </a:rPr>
              <a:t>50% </a:t>
            </a:r>
            <a:r>
              <a:rPr sz="2300" dirty="0">
                <a:latin typeface="Segoe UI"/>
                <a:cs typeface="Segoe UI"/>
              </a:rPr>
              <a:t>hiệu </a:t>
            </a:r>
            <a:r>
              <a:rPr sz="2300" spc="-5" dirty="0">
                <a:latin typeface="Segoe UI"/>
                <a:cs typeface="Segoe UI"/>
              </a:rPr>
              <a:t>suất </a:t>
            </a:r>
            <a:r>
              <a:rPr sz="2300" dirty="0">
                <a:latin typeface="Segoe UI"/>
                <a:cs typeface="Segoe UI"/>
              </a:rPr>
              <a:t>cho End</a:t>
            </a:r>
            <a:r>
              <a:rPr sz="2300" spc="-220" dirty="0">
                <a:latin typeface="Segoe UI"/>
                <a:cs typeface="Segoe UI"/>
              </a:rPr>
              <a:t> </a:t>
            </a:r>
            <a:r>
              <a:rPr sz="2300" spc="-45" dirty="0">
                <a:latin typeface="Segoe UI"/>
                <a:cs typeface="Segoe UI"/>
              </a:rPr>
              <a:t>User.</a:t>
            </a:r>
            <a:endParaRPr sz="2300">
              <a:latin typeface="Segoe UI"/>
              <a:cs typeface="Segoe UI"/>
            </a:endParaRPr>
          </a:p>
          <a:p>
            <a:pPr marL="245745" indent="-232410">
              <a:lnSpc>
                <a:spcPct val="100000"/>
              </a:lnSpc>
              <a:spcBef>
                <a:spcPts val="600"/>
              </a:spcBef>
              <a:buClr>
                <a:srgbClr val="FF6400"/>
              </a:buClr>
              <a:buFont typeface="Wingdings"/>
              <a:buChar char=""/>
              <a:tabLst>
                <a:tab pos="246379" algn="l"/>
              </a:tabLst>
            </a:pPr>
            <a:r>
              <a:rPr sz="2300" dirty="0">
                <a:latin typeface="Segoe UI"/>
                <a:cs typeface="Segoe UI"/>
              </a:rPr>
              <a:t>Một </a:t>
            </a:r>
            <a:r>
              <a:rPr sz="2300" spc="-5" dirty="0">
                <a:latin typeface="Segoe UI"/>
                <a:cs typeface="Segoe UI"/>
              </a:rPr>
              <a:t>số </a:t>
            </a:r>
            <a:r>
              <a:rPr sz="2300" dirty="0">
                <a:latin typeface="Segoe UI"/>
                <a:cs typeface="Segoe UI"/>
              </a:rPr>
              <a:t>nhà cung cấp dịch</a:t>
            </a:r>
            <a:r>
              <a:rPr sz="2300" spc="-120" dirty="0">
                <a:latin typeface="Segoe UI"/>
                <a:cs typeface="Segoe UI"/>
              </a:rPr>
              <a:t> </a:t>
            </a:r>
            <a:r>
              <a:rPr sz="2300" dirty="0">
                <a:latin typeface="Segoe UI"/>
                <a:cs typeface="Segoe UI"/>
              </a:rPr>
              <a:t>vụ:</a:t>
            </a:r>
            <a:endParaRPr sz="2300">
              <a:latin typeface="Segoe UI"/>
              <a:cs typeface="Segoe UI"/>
            </a:endParaRPr>
          </a:p>
          <a:p>
            <a:pPr marL="448945" lvl="1" indent="-198120">
              <a:lnSpc>
                <a:spcPct val="100000"/>
              </a:lnSpc>
              <a:spcBef>
                <a:spcPts val="600"/>
              </a:spcBef>
              <a:buChar char="•"/>
              <a:tabLst>
                <a:tab pos="449580" algn="l"/>
              </a:tabLst>
            </a:pPr>
            <a:r>
              <a:rPr sz="2300" spc="-40" dirty="0">
                <a:latin typeface="Segoe UI"/>
                <a:cs typeface="Segoe UI"/>
              </a:rPr>
              <a:t>AT&amp;T</a:t>
            </a:r>
            <a:r>
              <a:rPr sz="2300" spc="-30" dirty="0">
                <a:latin typeface="Segoe UI"/>
                <a:cs typeface="Segoe UI"/>
              </a:rPr>
              <a:t> </a:t>
            </a:r>
            <a:r>
              <a:rPr sz="2300" dirty="0">
                <a:latin typeface="Segoe UI"/>
                <a:cs typeface="Segoe UI"/>
              </a:rPr>
              <a:t>Hosting</a:t>
            </a:r>
            <a:endParaRPr sz="2300">
              <a:latin typeface="Segoe UI"/>
              <a:cs typeface="Segoe UI"/>
            </a:endParaRPr>
          </a:p>
          <a:p>
            <a:pPr marL="448945" lvl="1" indent="-198120">
              <a:lnSpc>
                <a:spcPct val="100000"/>
              </a:lnSpc>
              <a:spcBef>
                <a:spcPts val="600"/>
              </a:spcBef>
              <a:buChar char="•"/>
              <a:tabLst>
                <a:tab pos="449580" algn="l"/>
              </a:tabLst>
            </a:pPr>
            <a:r>
              <a:rPr sz="2300" dirty="0">
                <a:latin typeface="Segoe UI"/>
                <a:cs typeface="Segoe UI"/>
              </a:rPr>
              <a:t>Citrix</a:t>
            </a:r>
            <a:r>
              <a:rPr sz="2300" spc="-30" dirty="0">
                <a:latin typeface="Segoe UI"/>
                <a:cs typeface="Segoe UI"/>
              </a:rPr>
              <a:t> </a:t>
            </a:r>
            <a:r>
              <a:rPr sz="2300" dirty="0">
                <a:latin typeface="Segoe UI"/>
                <a:cs typeface="Segoe UI"/>
              </a:rPr>
              <a:t>NetScaler</a:t>
            </a:r>
            <a:endParaRPr sz="2300">
              <a:latin typeface="Segoe UI"/>
              <a:cs typeface="Segoe UI"/>
            </a:endParaRPr>
          </a:p>
          <a:p>
            <a:pPr marL="448945" lvl="1" indent="-198120">
              <a:lnSpc>
                <a:spcPct val="100000"/>
              </a:lnSpc>
              <a:spcBef>
                <a:spcPts val="595"/>
              </a:spcBef>
              <a:buChar char="•"/>
              <a:tabLst>
                <a:tab pos="449580" algn="l"/>
              </a:tabLst>
            </a:pPr>
            <a:r>
              <a:rPr sz="2300" spc="-35" dirty="0">
                <a:latin typeface="Segoe UI"/>
                <a:cs typeface="Segoe UI"/>
              </a:rPr>
              <a:t>F5’s</a:t>
            </a:r>
            <a:r>
              <a:rPr sz="2300" spc="-30" dirty="0">
                <a:latin typeface="Segoe UI"/>
                <a:cs typeface="Segoe UI"/>
              </a:rPr>
              <a:t> </a:t>
            </a:r>
            <a:r>
              <a:rPr sz="2300" spc="-5" dirty="0">
                <a:latin typeface="Segoe UI"/>
                <a:cs typeface="Segoe UI"/>
              </a:rPr>
              <a:t>WebAccelerator</a:t>
            </a:r>
            <a:endParaRPr sz="2300">
              <a:latin typeface="Segoe UI"/>
              <a:cs typeface="Sego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63203" y="4799417"/>
            <a:ext cx="1376519" cy="195565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57" y="5077409"/>
            <a:ext cx="4075385" cy="171196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59095" y="5188155"/>
            <a:ext cx="1676400" cy="1653512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24" y="364660"/>
            <a:ext cx="8680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Mạ</a:t>
            </a:r>
            <a:r>
              <a:rPr spc="-5" dirty="0"/>
              <a:t>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232" y="864286"/>
            <a:ext cx="8073390" cy="586930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695"/>
              </a:spcBef>
            </a:pPr>
            <a:r>
              <a:rPr sz="2300" b="1" spc="-5" dirty="0">
                <a:solidFill>
                  <a:srgbClr val="0070C0"/>
                </a:solidFill>
                <a:latin typeface="Segoe UI"/>
                <a:cs typeface="Segoe UI"/>
              </a:rPr>
              <a:t>Tối </a:t>
            </a:r>
            <a:r>
              <a:rPr sz="2300" b="1" dirty="0">
                <a:solidFill>
                  <a:srgbClr val="0070C0"/>
                </a:solidFill>
                <a:latin typeface="Segoe UI"/>
                <a:cs typeface="Segoe UI"/>
              </a:rPr>
              <a:t>ưu </a:t>
            </a:r>
            <a:r>
              <a:rPr sz="2300" b="1" spc="-10" dirty="0">
                <a:solidFill>
                  <a:srgbClr val="0070C0"/>
                </a:solidFill>
                <a:latin typeface="Segoe UI"/>
                <a:cs typeface="Segoe UI"/>
              </a:rPr>
              <a:t>hóa</a:t>
            </a:r>
            <a:r>
              <a:rPr sz="2300" b="1" spc="-30" dirty="0">
                <a:solidFill>
                  <a:srgbClr val="0070C0"/>
                </a:solidFill>
                <a:latin typeface="Segoe UI"/>
                <a:cs typeface="Segoe UI"/>
              </a:rPr>
              <a:t> </a:t>
            </a:r>
            <a:r>
              <a:rPr sz="2300" b="1" dirty="0">
                <a:solidFill>
                  <a:srgbClr val="0070C0"/>
                </a:solidFill>
                <a:latin typeface="Segoe UI"/>
                <a:cs typeface="Segoe UI"/>
              </a:rPr>
              <a:t>internet:</a:t>
            </a:r>
            <a:endParaRPr sz="2300">
              <a:latin typeface="Segoe UI"/>
              <a:cs typeface="Segoe UI"/>
            </a:endParaRPr>
          </a:p>
          <a:p>
            <a:pPr marL="244475" marR="5080" indent="-232410" algn="just">
              <a:lnSpc>
                <a:spcPct val="100000"/>
              </a:lnSpc>
              <a:spcBef>
                <a:spcPts val="600"/>
              </a:spcBef>
              <a:buClr>
                <a:srgbClr val="FF6400"/>
              </a:buClr>
              <a:buFont typeface="Wingdings"/>
              <a:buChar char=""/>
              <a:tabLst>
                <a:tab pos="244475" algn="l"/>
              </a:tabLst>
            </a:pPr>
            <a:r>
              <a:rPr sz="2300" dirty="0">
                <a:latin typeface="Segoe UI"/>
                <a:cs typeface="Segoe UI"/>
              </a:rPr>
              <a:t>Tối ưu </a:t>
            </a:r>
            <a:r>
              <a:rPr sz="2300" spc="-10" dirty="0">
                <a:latin typeface="Segoe UI"/>
                <a:cs typeface="Segoe UI"/>
              </a:rPr>
              <a:t>hóa </a:t>
            </a:r>
            <a:r>
              <a:rPr sz="2300" spc="-5" dirty="0">
                <a:latin typeface="Segoe UI"/>
                <a:cs typeface="Segoe UI"/>
              </a:rPr>
              <a:t>cho </a:t>
            </a:r>
            <a:r>
              <a:rPr sz="2300" spc="-10" dirty="0">
                <a:latin typeface="Segoe UI"/>
                <a:cs typeface="Segoe UI"/>
              </a:rPr>
              <a:t>phép </a:t>
            </a:r>
            <a:r>
              <a:rPr sz="2300" spc="-5" dirty="0">
                <a:latin typeface="Segoe UI"/>
                <a:cs typeface="Segoe UI"/>
              </a:rPr>
              <a:t>khách hàng truy cập </a:t>
            </a:r>
            <a:r>
              <a:rPr sz="2300" spc="-15" dirty="0">
                <a:latin typeface="Segoe UI"/>
                <a:cs typeface="Segoe UI"/>
              </a:rPr>
              <a:t>vào </a:t>
            </a:r>
            <a:r>
              <a:rPr sz="2300" dirty="0">
                <a:latin typeface="Segoe UI"/>
                <a:cs typeface="Segoe UI"/>
              </a:rPr>
              <a:t>các </a:t>
            </a:r>
            <a:r>
              <a:rPr sz="2300" spc="-5" dirty="0">
                <a:latin typeface="Segoe UI"/>
                <a:cs typeface="Segoe UI"/>
              </a:rPr>
              <a:t>đám mây  thông </a:t>
            </a:r>
            <a:r>
              <a:rPr sz="2300" dirty="0">
                <a:latin typeface="Segoe UI"/>
                <a:cs typeface="Segoe UI"/>
              </a:rPr>
              <a:t>qua </a:t>
            </a:r>
            <a:r>
              <a:rPr sz="2300" spc="-5" dirty="0">
                <a:latin typeface="Segoe UI"/>
                <a:cs typeface="Segoe UI"/>
              </a:rPr>
              <a:t>mạng </a:t>
            </a:r>
            <a:r>
              <a:rPr sz="2300" spc="-10" dirty="0">
                <a:latin typeface="Segoe UI"/>
                <a:cs typeface="Segoe UI"/>
              </a:rPr>
              <a:t>Internet </a:t>
            </a:r>
            <a:r>
              <a:rPr sz="2300" spc="-5" dirty="0">
                <a:latin typeface="Segoe UI"/>
                <a:cs typeface="Segoe UI"/>
              </a:rPr>
              <a:t>công cộng, nhưng tăng cường </a:t>
            </a:r>
            <a:r>
              <a:rPr sz="2300" dirty="0">
                <a:latin typeface="Segoe UI"/>
                <a:cs typeface="Segoe UI"/>
              </a:rPr>
              <a:t>hỗ  trợ tối ưu </a:t>
            </a:r>
            <a:r>
              <a:rPr sz="2300" spc="-10" dirty="0">
                <a:latin typeface="Segoe UI"/>
                <a:cs typeface="Segoe UI"/>
              </a:rPr>
              <a:t>hóa </a:t>
            </a:r>
            <a:r>
              <a:rPr sz="2300" dirty="0">
                <a:latin typeface="Segoe UI"/>
                <a:cs typeface="Segoe UI"/>
              </a:rPr>
              <a:t>tốc độ truy cập </a:t>
            </a:r>
            <a:r>
              <a:rPr sz="2300" spc="-5" dirty="0">
                <a:latin typeface="Segoe UI"/>
                <a:cs typeface="Segoe UI"/>
              </a:rPr>
              <a:t>từ </a:t>
            </a:r>
            <a:r>
              <a:rPr sz="2300" dirty="0">
                <a:latin typeface="Segoe UI"/>
                <a:cs typeface="Segoe UI"/>
              </a:rPr>
              <a:t>Cloud của nhà cung</a:t>
            </a:r>
            <a:r>
              <a:rPr sz="2300" spc="-250" dirty="0">
                <a:latin typeface="Segoe UI"/>
                <a:cs typeface="Segoe UI"/>
              </a:rPr>
              <a:t> </a:t>
            </a:r>
            <a:r>
              <a:rPr sz="2300" dirty="0">
                <a:latin typeface="Segoe UI"/>
                <a:cs typeface="Segoe UI"/>
              </a:rPr>
              <a:t>cấp.</a:t>
            </a:r>
            <a:endParaRPr sz="2300">
              <a:latin typeface="Segoe UI"/>
              <a:cs typeface="Segoe UI"/>
            </a:endParaRPr>
          </a:p>
          <a:p>
            <a:pPr marL="245745" indent="-232410" algn="just">
              <a:lnSpc>
                <a:spcPct val="100000"/>
              </a:lnSpc>
              <a:spcBef>
                <a:spcPts val="600"/>
              </a:spcBef>
              <a:buClr>
                <a:srgbClr val="FF6400"/>
              </a:buClr>
              <a:buFont typeface="Wingdings"/>
              <a:buChar char=""/>
              <a:tabLst>
                <a:tab pos="246379" algn="l"/>
              </a:tabLst>
            </a:pPr>
            <a:r>
              <a:rPr sz="2300" dirty="0">
                <a:latin typeface="Segoe UI"/>
                <a:cs typeface="Segoe UI"/>
              </a:rPr>
              <a:t>Tối ưu </a:t>
            </a:r>
            <a:r>
              <a:rPr sz="2300" spc="-5" dirty="0">
                <a:latin typeface="Segoe UI"/>
                <a:cs typeface="Segoe UI"/>
              </a:rPr>
              <a:t>tại </a:t>
            </a:r>
            <a:r>
              <a:rPr sz="2300" dirty="0">
                <a:latin typeface="Segoe UI"/>
                <a:cs typeface="Segoe UI"/>
              </a:rPr>
              <a:t>các điểm hiện diện, </a:t>
            </a:r>
            <a:r>
              <a:rPr sz="2300" spc="-10" dirty="0">
                <a:latin typeface="Segoe UI"/>
                <a:cs typeface="Segoe UI"/>
              </a:rPr>
              <a:t>bao</a:t>
            </a:r>
            <a:r>
              <a:rPr sz="2300" spc="-130" dirty="0">
                <a:latin typeface="Segoe UI"/>
                <a:cs typeface="Segoe UI"/>
              </a:rPr>
              <a:t> </a:t>
            </a:r>
            <a:r>
              <a:rPr sz="2300" spc="-5" dirty="0">
                <a:latin typeface="Segoe UI"/>
                <a:cs typeface="Segoe UI"/>
              </a:rPr>
              <a:t>gồm:</a:t>
            </a:r>
            <a:endParaRPr sz="2300">
              <a:latin typeface="Segoe UI"/>
              <a:cs typeface="Segoe UI"/>
            </a:endParaRPr>
          </a:p>
          <a:p>
            <a:pPr marL="477520" lvl="1" indent="-343535" algn="just">
              <a:lnSpc>
                <a:spcPct val="100000"/>
              </a:lnSpc>
              <a:spcBef>
                <a:spcPts val="600"/>
              </a:spcBef>
              <a:buClr>
                <a:srgbClr val="0C5AA6"/>
              </a:buClr>
              <a:buFont typeface="Arial"/>
              <a:buChar char="•"/>
              <a:tabLst>
                <a:tab pos="478155" algn="l"/>
              </a:tabLst>
            </a:pPr>
            <a:r>
              <a:rPr sz="2300" dirty="0">
                <a:latin typeface="Segoe UI"/>
                <a:cs typeface="Segoe UI"/>
              </a:rPr>
              <a:t>Tối ưu </a:t>
            </a:r>
            <a:r>
              <a:rPr sz="2300" spc="-10" dirty="0">
                <a:latin typeface="Segoe UI"/>
                <a:cs typeface="Segoe UI"/>
              </a:rPr>
              <a:t>hóa </a:t>
            </a:r>
            <a:r>
              <a:rPr sz="2300" dirty="0">
                <a:latin typeface="Segoe UI"/>
                <a:cs typeface="Segoe UI"/>
              </a:rPr>
              <a:t>thời gian thực định</a:t>
            </a:r>
            <a:r>
              <a:rPr sz="2300" spc="-160" dirty="0">
                <a:latin typeface="Segoe UI"/>
                <a:cs typeface="Segoe UI"/>
              </a:rPr>
              <a:t> </a:t>
            </a:r>
            <a:r>
              <a:rPr sz="2300" spc="-5" dirty="0">
                <a:latin typeface="Segoe UI"/>
                <a:cs typeface="Segoe UI"/>
              </a:rPr>
              <a:t>tuyến</a:t>
            </a:r>
            <a:endParaRPr sz="2300">
              <a:latin typeface="Segoe UI"/>
              <a:cs typeface="Segoe UI"/>
            </a:endParaRPr>
          </a:p>
          <a:p>
            <a:pPr marL="476884" lvl="1" indent="-343535" algn="just">
              <a:lnSpc>
                <a:spcPct val="100000"/>
              </a:lnSpc>
              <a:spcBef>
                <a:spcPts val="600"/>
              </a:spcBef>
              <a:buClr>
                <a:srgbClr val="0C5AA6"/>
              </a:buClr>
              <a:buFont typeface="Arial"/>
              <a:buChar char="•"/>
              <a:tabLst>
                <a:tab pos="477520" algn="l"/>
              </a:tabLst>
            </a:pPr>
            <a:r>
              <a:rPr sz="2300" dirty="0">
                <a:latin typeface="Segoe UI"/>
                <a:cs typeface="Segoe UI"/>
              </a:rPr>
              <a:t>Một</a:t>
            </a:r>
            <a:r>
              <a:rPr sz="2300" spc="355" dirty="0">
                <a:latin typeface="Segoe UI"/>
                <a:cs typeface="Segoe UI"/>
              </a:rPr>
              <a:t> </a:t>
            </a:r>
            <a:r>
              <a:rPr sz="2300" spc="-5" dirty="0">
                <a:latin typeface="Segoe UI"/>
                <a:cs typeface="Segoe UI"/>
              </a:rPr>
              <a:t>phiên</a:t>
            </a:r>
            <a:r>
              <a:rPr sz="2300" spc="355" dirty="0">
                <a:latin typeface="Segoe UI"/>
                <a:cs typeface="Segoe UI"/>
              </a:rPr>
              <a:t> </a:t>
            </a:r>
            <a:r>
              <a:rPr sz="2300" spc="-5" dirty="0">
                <a:latin typeface="Segoe UI"/>
                <a:cs typeface="Segoe UI"/>
              </a:rPr>
              <a:t>SSL</a:t>
            </a:r>
            <a:r>
              <a:rPr sz="2300" spc="370" dirty="0">
                <a:latin typeface="Segoe UI"/>
                <a:cs typeface="Segoe UI"/>
              </a:rPr>
              <a:t> </a:t>
            </a:r>
            <a:r>
              <a:rPr sz="2300" dirty="0">
                <a:latin typeface="Segoe UI"/>
                <a:cs typeface="Segoe UI"/>
              </a:rPr>
              <a:t>có</a:t>
            </a:r>
            <a:r>
              <a:rPr sz="2300" spc="370" dirty="0">
                <a:latin typeface="Segoe UI"/>
                <a:cs typeface="Segoe UI"/>
              </a:rPr>
              <a:t> </a:t>
            </a:r>
            <a:r>
              <a:rPr sz="2300" spc="-5" dirty="0">
                <a:latin typeface="Segoe UI"/>
                <a:cs typeface="Segoe UI"/>
              </a:rPr>
              <a:t>thể</a:t>
            </a:r>
            <a:r>
              <a:rPr sz="2300" spc="345" dirty="0">
                <a:latin typeface="Segoe UI"/>
                <a:cs typeface="Segoe UI"/>
              </a:rPr>
              <a:t> </a:t>
            </a:r>
            <a:r>
              <a:rPr sz="2300" dirty="0">
                <a:latin typeface="Segoe UI"/>
                <a:cs typeface="Segoe UI"/>
              </a:rPr>
              <a:t>tạm</a:t>
            </a:r>
            <a:r>
              <a:rPr sz="2300" spc="360" dirty="0">
                <a:latin typeface="Segoe UI"/>
                <a:cs typeface="Segoe UI"/>
              </a:rPr>
              <a:t> </a:t>
            </a:r>
            <a:r>
              <a:rPr sz="2300" spc="-5" dirty="0">
                <a:latin typeface="Segoe UI"/>
                <a:cs typeface="Segoe UI"/>
              </a:rPr>
              <a:t>dừng</a:t>
            </a:r>
            <a:r>
              <a:rPr sz="2300" spc="365" dirty="0">
                <a:latin typeface="Segoe UI"/>
                <a:cs typeface="Segoe UI"/>
              </a:rPr>
              <a:t> </a:t>
            </a:r>
            <a:r>
              <a:rPr sz="2300" spc="-5" dirty="0">
                <a:latin typeface="Segoe UI"/>
                <a:cs typeface="Segoe UI"/>
              </a:rPr>
              <a:t>lại</a:t>
            </a:r>
            <a:r>
              <a:rPr sz="2300" spc="380" dirty="0">
                <a:latin typeface="Segoe UI"/>
                <a:cs typeface="Segoe UI"/>
              </a:rPr>
              <a:t> </a:t>
            </a:r>
            <a:r>
              <a:rPr sz="2300" dirty="0">
                <a:latin typeface="Segoe UI"/>
                <a:cs typeface="Segoe UI"/>
              </a:rPr>
              <a:t>để</a:t>
            </a:r>
            <a:r>
              <a:rPr sz="2300" spc="345" dirty="0">
                <a:latin typeface="Segoe UI"/>
                <a:cs typeface="Segoe UI"/>
              </a:rPr>
              <a:t> </a:t>
            </a:r>
            <a:r>
              <a:rPr sz="2300" dirty="0">
                <a:latin typeface="Segoe UI"/>
                <a:cs typeface="Segoe UI"/>
              </a:rPr>
              <a:t>các</a:t>
            </a:r>
            <a:r>
              <a:rPr sz="2300" spc="370" dirty="0">
                <a:latin typeface="Segoe UI"/>
                <a:cs typeface="Segoe UI"/>
              </a:rPr>
              <a:t> </a:t>
            </a:r>
            <a:r>
              <a:rPr sz="2300" spc="-5" dirty="0">
                <a:latin typeface="Segoe UI"/>
                <a:cs typeface="Segoe UI"/>
              </a:rPr>
              <a:t>giao</a:t>
            </a:r>
            <a:r>
              <a:rPr sz="2300" spc="370" dirty="0">
                <a:latin typeface="Segoe UI"/>
                <a:cs typeface="Segoe UI"/>
              </a:rPr>
              <a:t> </a:t>
            </a:r>
            <a:r>
              <a:rPr sz="2300" spc="-5" dirty="0">
                <a:latin typeface="Segoe UI"/>
                <a:cs typeface="Segoe UI"/>
              </a:rPr>
              <a:t>thức</a:t>
            </a:r>
            <a:r>
              <a:rPr sz="2300" spc="355" dirty="0">
                <a:latin typeface="Segoe UI"/>
                <a:cs typeface="Segoe UI"/>
              </a:rPr>
              <a:t> </a:t>
            </a:r>
            <a:r>
              <a:rPr sz="2300" spc="-20" dirty="0">
                <a:latin typeface="Segoe UI"/>
                <a:cs typeface="Segoe UI"/>
              </a:rPr>
              <a:t>và</a:t>
            </a:r>
            <a:endParaRPr sz="2300">
              <a:latin typeface="Segoe UI"/>
              <a:cs typeface="Segoe UI"/>
            </a:endParaRPr>
          </a:p>
          <a:p>
            <a:pPr marL="475615" algn="just">
              <a:lnSpc>
                <a:spcPct val="100000"/>
              </a:lnSpc>
            </a:pPr>
            <a:r>
              <a:rPr sz="2300" dirty="0">
                <a:latin typeface="Segoe UI"/>
                <a:cs typeface="Segoe UI"/>
              </a:rPr>
              <a:t>dung lượng truyền được tối ưu </a:t>
            </a:r>
            <a:r>
              <a:rPr sz="2300" spc="-10" dirty="0">
                <a:latin typeface="Segoe UI"/>
                <a:cs typeface="Segoe UI"/>
              </a:rPr>
              <a:t>hóa </a:t>
            </a:r>
            <a:r>
              <a:rPr sz="2300" spc="-20" dirty="0">
                <a:latin typeface="Segoe UI"/>
                <a:cs typeface="Segoe UI"/>
              </a:rPr>
              <a:t>và </a:t>
            </a:r>
            <a:r>
              <a:rPr sz="2300" spc="-5" dirty="0">
                <a:latin typeface="Segoe UI"/>
                <a:cs typeface="Segoe UI"/>
              </a:rPr>
              <a:t>tái mã</a:t>
            </a:r>
            <a:r>
              <a:rPr sz="2300" spc="-170" dirty="0">
                <a:latin typeface="Segoe UI"/>
                <a:cs typeface="Segoe UI"/>
              </a:rPr>
              <a:t> </a:t>
            </a:r>
            <a:r>
              <a:rPr sz="2300" spc="-10" dirty="0">
                <a:latin typeface="Segoe UI"/>
                <a:cs typeface="Segoe UI"/>
              </a:rPr>
              <a:t>hóa.</a:t>
            </a:r>
            <a:endParaRPr sz="2300">
              <a:latin typeface="Segoe UI"/>
              <a:cs typeface="Segoe UI"/>
            </a:endParaRPr>
          </a:p>
          <a:p>
            <a:pPr marL="474980" marR="7620" lvl="1" indent="-341630" algn="just">
              <a:lnSpc>
                <a:spcPct val="100000"/>
              </a:lnSpc>
              <a:spcBef>
                <a:spcPts val="600"/>
              </a:spcBef>
              <a:buClr>
                <a:srgbClr val="0C5AA6"/>
              </a:buClr>
              <a:buFont typeface="Arial"/>
              <a:buChar char="•"/>
              <a:tabLst>
                <a:tab pos="477520" algn="l"/>
              </a:tabLst>
            </a:pPr>
            <a:r>
              <a:rPr sz="2300" dirty="0">
                <a:latin typeface="Segoe UI"/>
                <a:cs typeface="Segoe UI"/>
              </a:rPr>
              <a:t>Một </a:t>
            </a:r>
            <a:r>
              <a:rPr sz="2300" spc="-5" dirty="0">
                <a:latin typeface="Segoe UI"/>
                <a:cs typeface="Segoe UI"/>
              </a:rPr>
              <a:t>số </a:t>
            </a:r>
            <a:r>
              <a:rPr sz="2300" dirty="0">
                <a:latin typeface="Segoe UI"/>
                <a:cs typeface="Segoe UI"/>
              </a:rPr>
              <a:t>các </a:t>
            </a:r>
            <a:r>
              <a:rPr sz="2300" spc="-5" dirty="0">
                <a:latin typeface="Segoe UI"/>
                <a:cs typeface="Segoe UI"/>
              </a:rPr>
              <a:t>ứng dụng logic </a:t>
            </a:r>
            <a:r>
              <a:rPr sz="2300" dirty="0">
                <a:latin typeface="Segoe UI"/>
                <a:cs typeface="Segoe UI"/>
              </a:rPr>
              <a:t>cư </a:t>
            </a:r>
            <a:r>
              <a:rPr sz="2300" spc="-5" dirty="0">
                <a:latin typeface="Segoe UI"/>
                <a:cs typeface="Segoe UI"/>
              </a:rPr>
              <a:t>trú </a:t>
            </a:r>
            <a:r>
              <a:rPr sz="2300" spc="-10" dirty="0">
                <a:latin typeface="Segoe UI"/>
                <a:cs typeface="Segoe UI"/>
              </a:rPr>
              <a:t>trên </a:t>
            </a:r>
            <a:r>
              <a:rPr sz="2300" spc="-5" dirty="0">
                <a:latin typeface="Segoe UI"/>
                <a:cs typeface="Segoe UI"/>
              </a:rPr>
              <a:t>các điểm </a:t>
            </a:r>
            <a:r>
              <a:rPr sz="2300" dirty="0">
                <a:latin typeface="Segoe UI"/>
                <a:cs typeface="Segoe UI"/>
              </a:rPr>
              <a:t>hiện </a:t>
            </a:r>
            <a:r>
              <a:rPr sz="2300" spc="-5" dirty="0">
                <a:latin typeface="Segoe UI"/>
                <a:cs typeface="Segoe UI"/>
              </a:rPr>
              <a:t>diện.  </a:t>
            </a:r>
            <a:r>
              <a:rPr sz="2300" dirty="0">
                <a:latin typeface="Segoe UI"/>
                <a:cs typeface="Segoe UI"/>
              </a:rPr>
              <a:t>Điều </a:t>
            </a:r>
            <a:r>
              <a:rPr sz="2300" spc="-5" dirty="0">
                <a:latin typeface="Segoe UI"/>
                <a:cs typeface="Segoe UI"/>
              </a:rPr>
              <a:t>này hỗ trợ </a:t>
            </a:r>
            <a:r>
              <a:rPr sz="2300" dirty="0">
                <a:latin typeface="Segoe UI"/>
                <a:cs typeface="Segoe UI"/>
              </a:rPr>
              <a:t>tốt </a:t>
            </a:r>
            <a:r>
              <a:rPr sz="2300" spc="-5" dirty="0">
                <a:latin typeface="Segoe UI"/>
                <a:cs typeface="Segoe UI"/>
              </a:rPr>
              <a:t>hơn khả năng mở rộng, khả năng chịu  </a:t>
            </a:r>
            <a:r>
              <a:rPr sz="2300" dirty="0">
                <a:latin typeface="Segoe UI"/>
                <a:cs typeface="Segoe UI"/>
              </a:rPr>
              <a:t>lỗi, </a:t>
            </a:r>
            <a:r>
              <a:rPr sz="2300" spc="-20" dirty="0">
                <a:latin typeface="Segoe UI"/>
                <a:cs typeface="Segoe UI"/>
              </a:rPr>
              <a:t>và </a:t>
            </a:r>
            <a:r>
              <a:rPr sz="2300" dirty="0">
                <a:latin typeface="Segoe UI"/>
                <a:cs typeface="Segoe UI"/>
              </a:rPr>
              <a:t>thời gian phản ứng của</a:t>
            </a:r>
            <a:r>
              <a:rPr sz="2300" spc="-130" dirty="0">
                <a:latin typeface="Segoe UI"/>
                <a:cs typeface="Segoe UI"/>
              </a:rPr>
              <a:t> </a:t>
            </a:r>
            <a:r>
              <a:rPr sz="2300" dirty="0">
                <a:latin typeface="Segoe UI"/>
                <a:cs typeface="Segoe UI"/>
              </a:rPr>
              <a:t>mạng.</a:t>
            </a:r>
            <a:endParaRPr sz="2300">
              <a:latin typeface="Segoe UI"/>
              <a:cs typeface="Segoe UI"/>
            </a:endParaRPr>
          </a:p>
          <a:p>
            <a:pPr marL="475615" marR="8255" lvl="1" indent="-343535" algn="just">
              <a:lnSpc>
                <a:spcPts val="3340"/>
              </a:lnSpc>
              <a:spcBef>
                <a:spcPts val="225"/>
              </a:spcBef>
              <a:buClr>
                <a:srgbClr val="0C5AA6"/>
              </a:buClr>
              <a:buFont typeface="Arial"/>
              <a:buChar char="•"/>
              <a:tabLst>
                <a:tab pos="476250" algn="l"/>
              </a:tabLst>
            </a:pPr>
            <a:r>
              <a:rPr sz="2300" dirty="0">
                <a:latin typeface="Segoe UI"/>
                <a:cs typeface="Segoe UI"/>
              </a:rPr>
              <a:t>Nội </a:t>
            </a:r>
            <a:r>
              <a:rPr sz="2300" spc="-5" dirty="0">
                <a:latin typeface="Segoe UI"/>
                <a:cs typeface="Segoe UI"/>
              </a:rPr>
              <a:t>dung thường </a:t>
            </a:r>
            <a:r>
              <a:rPr sz="2300" spc="-10" dirty="0">
                <a:latin typeface="Segoe UI"/>
                <a:cs typeface="Segoe UI"/>
              </a:rPr>
              <a:t>xuyên </a:t>
            </a:r>
            <a:r>
              <a:rPr sz="2300" spc="-5" dirty="0">
                <a:latin typeface="Segoe UI"/>
                <a:cs typeface="Segoe UI"/>
              </a:rPr>
              <a:t>truy cập được gửi từ </a:t>
            </a:r>
            <a:r>
              <a:rPr sz="2300" dirty="0">
                <a:latin typeface="Segoe UI"/>
                <a:cs typeface="Segoe UI"/>
              </a:rPr>
              <a:t>bộ </a:t>
            </a:r>
            <a:r>
              <a:rPr sz="2300" spc="-5" dirty="0">
                <a:latin typeface="Segoe UI"/>
                <a:cs typeface="Segoe UI"/>
              </a:rPr>
              <a:t>nhớ  </a:t>
            </a:r>
            <a:r>
              <a:rPr sz="2300" dirty="0">
                <a:latin typeface="Segoe UI"/>
                <a:cs typeface="Segoe UI"/>
              </a:rPr>
              <a:t>cache của </a:t>
            </a:r>
            <a:r>
              <a:rPr sz="2300" spc="-5" dirty="0">
                <a:latin typeface="Segoe UI"/>
                <a:cs typeface="Segoe UI"/>
              </a:rPr>
              <a:t>máy </a:t>
            </a:r>
            <a:r>
              <a:rPr sz="2300" dirty="0">
                <a:latin typeface="Segoe UI"/>
                <a:cs typeface="Segoe UI"/>
              </a:rPr>
              <a:t>Client nên tốc </a:t>
            </a:r>
            <a:r>
              <a:rPr sz="2300" spc="-5" dirty="0">
                <a:latin typeface="Segoe UI"/>
                <a:cs typeface="Segoe UI"/>
              </a:rPr>
              <a:t>độ sẽ </a:t>
            </a:r>
            <a:r>
              <a:rPr sz="2300" dirty="0">
                <a:latin typeface="Segoe UI"/>
                <a:cs typeface="Segoe UI"/>
              </a:rPr>
              <a:t>nhanh</a:t>
            </a:r>
            <a:r>
              <a:rPr sz="2300" spc="-180" dirty="0">
                <a:latin typeface="Segoe UI"/>
                <a:cs typeface="Segoe UI"/>
              </a:rPr>
              <a:t> </a:t>
            </a:r>
            <a:r>
              <a:rPr sz="2300" dirty="0">
                <a:latin typeface="Segoe UI"/>
                <a:cs typeface="Segoe UI"/>
              </a:rPr>
              <a:t>hơn</a:t>
            </a:r>
            <a:r>
              <a:rPr sz="2900" dirty="0">
                <a:latin typeface="Segoe UI"/>
                <a:cs typeface="Segoe UI"/>
              </a:rPr>
              <a:t>.</a:t>
            </a:r>
            <a:endParaRPr sz="2900">
              <a:latin typeface="Segoe UI"/>
              <a:cs typeface="Segoe UI"/>
            </a:endParaRPr>
          </a:p>
          <a:p>
            <a:pPr marL="2832100" marR="2628265">
              <a:lnSpc>
                <a:spcPct val="100000"/>
              </a:lnSpc>
              <a:spcBef>
                <a:spcPts val="2275"/>
              </a:spcBef>
            </a:pP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Bài </a:t>
            </a:r>
            <a:r>
              <a:rPr sz="1200" dirty="0">
                <a:solidFill>
                  <a:srgbClr val="898989"/>
                </a:solidFill>
                <a:latin typeface="Tahoma"/>
                <a:cs typeface="Tahoma"/>
              </a:rPr>
              <a:t>3: </a:t>
            </a: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Phần cứng </a:t>
            </a:r>
            <a:r>
              <a:rPr sz="1200" dirty="0">
                <a:solidFill>
                  <a:srgbClr val="898989"/>
                </a:solidFill>
                <a:latin typeface="Tahoma"/>
                <a:cs typeface="Tahoma"/>
              </a:rPr>
              <a:t>và </a:t>
            </a: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cơ </a:t>
            </a:r>
            <a:r>
              <a:rPr sz="1200" dirty="0">
                <a:solidFill>
                  <a:srgbClr val="898989"/>
                </a:solidFill>
                <a:latin typeface="Tahoma"/>
                <a:cs typeface="Tahoma"/>
              </a:rPr>
              <a:t>sở hạ </a:t>
            </a: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tầng cho  Cloud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  <p:transition spd="slow"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5800" y="1209039"/>
            <a:ext cx="8458200" cy="5648960"/>
            <a:chOff x="685800" y="1209039"/>
            <a:chExt cx="8458200" cy="5648960"/>
          </a:xfrm>
        </p:grpSpPr>
        <p:sp>
          <p:nvSpPr>
            <p:cNvPr id="3" name="object 3"/>
            <p:cNvSpPr/>
            <p:nvPr/>
          </p:nvSpPr>
          <p:spPr>
            <a:xfrm>
              <a:off x="685800" y="1557019"/>
              <a:ext cx="8458200" cy="4615180"/>
            </a:xfrm>
            <a:custGeom>
              <a:avLst/>
              <a:gdLst/>
              <a:ahLst/>
              <a:cxnLst/>
              <a:rect l="l" t="t" r="r" b="b"/>
              <a:pathLst>
                <a:path w="8458200" h="4615180">
                  <a:moveTo>
                    <a:pt x="8458200" y="0"/>
                  </a:moveTo>
                  <a:lnTo>
                    <a:pt x="0" y="0"/>
                  </a:lnTo>
                  <a:lnTo>
                    <a:pt x="0" y="4615180"/>
                  </a:lnTo>
                  <a:lnTo>
                    <a:pt x="8458200" y="4615180"/>
                  </a:lnTo>
                  <a:lnTo>
                    <a:pt x="8458200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85800" y="1209039"/>
              <a:ext cx="3276600" cy="695960"/>
            </a:xfrm>
            <a:custGeom>
              <a:avLst/>
              <a:gdLst/>
              <a:ahLst/>
              <a:cxnLst/>
              <a:rect l="l" t="t" r="r" b="b"/>
              <a:pathLst>
                <a:path w="3276600" h="695960">
                  <a:moveTo>
                    <a:pt x="2928620" y="0"/>
                  </a:moveTo>
                  <a:lnTo>
                    <a:pt x="0" y="0"/>
                  </a:lnTo>
                  <a:lnTo>
                    <a:pt x="0" y="695960"/>
                  </a:lnTo>
                  <a:lnTo>
                    <a:pt x="2928620" y="695960"/>
                  </a:lnTo>
                  <a:lnTo>
                    <a:pt x="3276600" y="347980"/>
                  </a:lnTo>
                  <a:lnTo>
                    <a:pt x="2928620" y="0"/>
                  </a:lnTo>
                  <a:close/>
                </a:path>
              </a:pathLst>
            </a:custGeom>
            <a:solidFill>
              <a:srgbClr val="0C5A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4659" y="3431077"/>
              <a:ext cx="3665185" cy="342692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86444" y="1387264"/>
            <a:ext cx="4194810" cy="3095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Segoe UI"/>
                <a:cs typeface="Segoe UI"/>
              </a:rPr>
              <a:t>Mục tiêu </a:t>
            </a:r>
            <a:r>
              <a:rPr sz="2400" b="1" spc="-10" dirty="0">
                <a:solidFill>
                  <a:srgbClr val="FFFFFF"/>
                </a:solidFill>
                <a:latin typeface="Segoe UI"/>
                <a:cs typeface="Segoe UI"/>
              </a:rPr>
              <a:t>bài</a:t>
            </a:r>
            <a:r>
              <a:rPr sz="2400" b="1" spc="-5" dirty="0">
                <a:solidFill>
                  <a:srgbClr val="FFFFFF"/>
                </a:solidFill>
                <a:latin typeface="Segoe UI"/>
                <a:cs typeface="Segoe UI"/>
              </a:rPr>
              <a:t> học</a:t>
            </a:r>
            <a:endParaRPr sz="2400">
              <a:latin typeface="Segoe UI"/>
              <a:cs typeface="Segoe UI"/>
            </a:endParaRPr>
          </a:p>
          <a:p>
            <a:pPr marL="172085" marR="5080">
              <a:lnSpc>
                <a:spcPct val="100000"/>
              </a:lnSpc>
              <a:spcBef>
                <a:spcPts val="2415"/>
              </a:spcBef>
            </a:pPr>
            <a:r>
              <a:rPr sz="2400" spc="-10" dirty="0">
                <a:solidFill>
                  <a:srgbClr val="0C5AA6"/>
                </a:solidFill>
                <a:latin typeface="Segoe UI"/>
                <a:cs typeface="Segoe UI"/>
              </a:rPr>
              <a:t>Giới </a:t>
            </a:r>
            <a:r>
              <a:rPr sz="2400" spc="-5" dirty="0">
                <a:solidFill>
                  <a:srgbClr val="0C5AA6"/>
                </a:solidFill>
                <a:latin typeface="Segoe UI"/>
                <a:cs typeface="Segoe UI"/>
              </a:rPr>
              <a:t>thiệu các thành </a:t>
            </a:r>
            <a:r>
              <a:rPr sz="2400" dirty="0">
                <a:solidFill>
                  <a:srgbClr val="0C5AA6"/>
                </a:solidFill>
                <a:latin typeface="Segoe UI"/>
                <a:cs typeface="Segoe UI"/>
              </a:rPr>
              <a:t>phần </a:t>
            </a:r>
            <a:r>
              <a:rPr sz="2400" spc="-5" dirty="0">
                <a:solidFill>
                  <a:srgbClr val="0C5AA6"/>
                </a:solidFill>
                <a:latin typeface="Segoe UI"/>
                <a:cs typeface="Segoe UI"/>
              </a:rPr>
              <a:t>của  cơ </a:t>
            </a:r>
            <a:r>
              <a:rPr sz="2400" dirty="0">
                <a:solidFill>
                  <a:srgbClr val="0C5AA6"/>
                </a:solidFill>
                <a:latin typeface="Segoe UI"/>
                <a:cs typeface="Segoe UI"/>
              </a:rPr>
              <a:t>sở </a:t>
            </a:r>
            <a:r>
              <a:rPr sz="2400" spc="-5" dirty="0">
                <a:solidFill>
                  <a:srgbClr val="0C5AA6"/>
                </a:solidFill>
                <a:latin typeface="Segoe UI"/>
                <a:cs typeface="Segoe UI"/>
              </a:rPr>
              <a:t>hạ tầng cho</a:t>
            </a:r>
            <a:r>
              <a:rPr sz="2400" spc="45" dirty="0">
                <a:solidFill>
                  <a:srgbClr val="0C5AA6"/>
                </a:solidFill>
                <a:latin typeface="Segoe UI"/>
                <a:cs typeface="Segoe UI"/>
              </a:rPr>
              <a:t> </a:t>
            </a:r>
            <a:r>
              <a:rPr sz="2400" spc="-5" dirty="0">
                <a:solidFill>
                  <a:srgbClr val="0C5AA6"/>
                </a:solidFill>
                <a:latin typeface="Segoe UI"/>
                <a:cs typeface="Segoe UI"/>
              </a:rPr>
              <a:t>Cloud:</a:t>
            </a:r>
            <a:endParaRPr sz="2400">
              <a:latin typeface="Segoe UI"/>
              <a:cs typeface="Segoe UI"/>
            </a:endParaRPr>
          </a:p>
          <a:p>
            <a:pPr marL="741045" indent="-343535">
              <a:lnSpc>
                <a:spcPct val="100000"/>
              </a:lnSpc>
              <a:spcBef>
                <a:spcPts val="395"/>
              </a:spcBef>
              <a:buClr>
                <a:srgbClr val="FF6400"/>
              </a:buClr>
              <a:buFont typeface="Wingdings"/>
              <a:buChar char=""/>
              <a:tabLst>
                <a:tab pos="741045" algn="l"/>
                <a:tab pos="741680" algn="l"/>
              </a:tabLst>
            </a:pPr>
            <a:r>
              <a:rPr sz="2400" spc="-5" dirty="0">
                <a:solidFill>
                  <a:srgbClr val="0C5AA6"/>
                </a:solidFill>
                <a:latin typeface="Segoe UI"/>
                <a:cs typeface="Segoe UI"/>
              </a:rPr>
              <a:t>Clients</a:t>
            </a:r>
            <a:endParaRPr sz="2400">
              <a:latin typeface="Segoe UI"/>
              <a:cs typeface="Segoe UI"/>
            </a:endParaRPr>
          </a:p>
          <a:p>
            <a:pPr marL="741045" indent="-343535">
              <a:lnSpc>
                <a:spcPct val="100000"/>
              </a:lnSpc>
              <a:spcBef>
                <a:spcPts val="395"/>
              </a:spcBef>
              <a:buClr>
                <a:srgbClr val="FF6400"/>
              </a:buClr>
              <a:buFont typeface="Wingdings"/>
              <a:buChar char=""/>
              <a:tabLst>
                <a:tab pos="741045" algn="l"/>
                <a:tab pos="741680" algn="l"/>
              </a:tabLst>
            </a:pPr>
            <a:r>
              <a:rPr sz="2400" spc="-5" dirty="0">
                <a:solidFill>
                  <a:srgbClr val="0C5AA6"/>
                </a:solidFill>
                <a:latin typeface="Segoe UI"/>
                <a:cs typeface="Segoe UI"/>
              </a:rPr>
              <a:t>Security</a:t>
            </a:r>
            <a:endParaRPr sz="2400">
              <a:latin typeface="Segoe UI"/>
              <a:cs typeface="Segoe UI"/>
            </a:endParaRPr>
          </a:p>
          <a:p>
            <a:pPr marL="741045" indent="-343535">
              <a:lnSpc>
                <a:spcPct val="100000"/>
              </a:lnSpc>
              <a:spcBef>
                <a:spcPts val="409"/>
              </a:spcBef>
              <a:buClr>
                <a:srgbClr val="FF6400"/>
              </a:buClr>
              <a:buFont typeface="Wingdings"/>
              <a:buChar char=""/>
              <a:tabLst>
                <a:tab pos="741045" algn="l"/>
                <a:tab pos="741680" algn="l"/>
              </a:tabLst>
            </a:pPr>
            <a:r>
              <a:rPr sz="2400" spc="-5" dirty="0">
                <a:solidFill>
                  <a:srgbClr val="0C5AA6"/>
                </a:solidFill>
                <a:latin typeface="Segoe UI"/>
                <a:cs typeface="Segoe UI"/>
              </a:rPr>
              <a:t>Network</a:t>
            </a:r>
            <a:endParaRPr sz="2400">
              <a:latin typeface="Segoe UI"/>
              <a:cs typeface="Segoe UI"/>
            </a:endParaRPr>
          </a:p>
          <a:p>
            <a:pPr marL="741045" indent="-343535">
              <a:lnSpc>
                <a:spcPct val="100000"/>
              </a:lnSpc>
              <a:spcBef>
                <a:spcPts val="395"/>
              </a:spcBef>
              <a:buClr>
                <a:srgbClr val="FF6400"/>
              </a:buClr>
              <a:buFont typeface="Wingdings"/>
              <a:buChar char=""/>
              <a:tabLst>
                <a:tab pos="741045" algn="l"/>
                <a:tab pos="741680" algn="l"/>
              </a:tabLst>
            </a:pPr>
            <a:r>
              <a:rPr sz="2400" spc="5" dirty="0">
                <a:solidFill>
                  <a:srgbClr val="0C5AA6"/>
                </a:solidFill>
                <a:latin typeface="Segoe UI"/>
                <a:cs typeface="Segoe UI"/>
              </a:rPr>
              <a:t>Services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  <p:transition spd="slow">
    <p:dissolv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24" y="155262"/>
            <a:ext cx="8072755" cy="6296660"/>
          </a:xfrm>
          <a:prstGeom prst="rect">
            <a:avLst/>
          </a:prstGeom>
        </p:spPr>
        <p:txBody>
          <a:bodyPr vert="horz" wrap="square" lIns="0" tIns="221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45"/>
              </a:spcBef>
            </a:pPr>
            <a:r>
              <a:rPr sz="2400" b="1" spc="-5" dirty="0">
                <a:solidFill>
                  <a:srgbClr val="0070C0"/>
                </a:solidFill>
                <a:latin typeface="Tahoma"/>
                <a:cs typeface="Tahoma"/>
              </a:rPr>
              <a:t>Mạng</a:t>
            </a:r>
            <a:endParaRPr sz="2400">
              <a:latin typeface="Tahoma"/>
              <a:cs typeface="Tahoma"/>
            </a:endParaRPr>
          </a:p>
          <a:p>
            <a:pPr marL="12700" algn="just">
              <a:lnSpc>
                <a:spcPct val="100000"/>
              </a:lnSpc>
              <a:spcBef>
                <a:spcPts val="1650"/>
              </a:spcBef>
            </a:pPr>
            <a:r>
              <a:rPr sz="2400" b="1" spc="-5" dirty="0">
                <a:solidFill>
                  <a:srgbClr val="0070C0"/>
                </a:solidFill>
                <a:latin typeface="Segoe UI"/>
                <a:cs typeface="Segoe UI"/>
              </a:rPr>
              <a:t>Site-to-Site VPN</a:t>
            </a:r>
            <a:r>
              <a:rPr sz="2400" b="1" spc="45" dirty="0">
                <a:solidFill>
                  <a:srgbClr val="0070C0"/>
                </a:solidFill>
                <a:latin typeface="Segoe UI"/>
                <a:cs typeface="Segoe UI"/>
              </a:rPr>
              <a:t> </a:t>
            </a:r>
            <a:r>
              <a:rPr sz="2400" b="1" dirty="0">
                <a:solidFill>
                  <a:srgbClr val="0070C0"/>
                </a:solidFill>
                <a:latin typeface="Segoe UI"/>
                <a:cs typeface="Segoe UI"/>
              </a:rPr>
              <a:t>:</a:t>
            </a:r>
            <a:endParaRPr sz="2400">
              <a:latin typeface="Segoe UI"/>
              <a:cs typeface="Segoe UI"/>
            </a:endParaRPr>
          </a:p>
          <a:p>
            <a:pPr marL="243840" marR="5715" indent="-231775" algn="just">
              <a:lnSpc>
                <a:spcPct val="100000"/>
              </a:lnSpc>
              <a:buClr>
                <a:srgbClr val="FF6400"/>
              </a:buClr>
              <a:buFont typeface="Wingdings"/>
              <a:buChar char=""/>
              <a:tabLst>
                <a:tab pos="244475" algn="l"/>
              </a:tabLst>
            </a:pPr>
            <a:r>
              <a:rPr sz="2400" dirty="0">
                <a:latin typeface="Segoe UI"/>
                <a:cs typeface="Segoe UI"/>
              </a:rPr>
              <a:t>Lựa </a:t>
            </a:r>
            <a:r>
              <a:rPr sz="2400" spc="-5" dirty="0">
                <a:latin typeface="Segoe UI"/>
                <a:cs typeface="Segoe UI"/>
              </a:rPr>
              <a:t>chọn </a:t>
            </a:r>
            <a:r>
              <a:rPr sz="2400" dirty="0">
                <a:latin typeface="Segoe UI"/>
                <a:cs typeface="Segoe UI"/>
              </a:rPr>
              <a:t>thứ tư </a:t>
            </a:r>
            <a:r>
              <a:rPr sz="2400" spc="-5" dirty="0">
                <a:latin typeface="Segoe UI"/>
                <a:cs typeface="Segoe UI"/>
              </a:rPr>
              <a:t>là </a:t>
            </a:r>
            <a:r>
              <a:rPr sz="2400" dirty="0">
                <a:latin typeface="Segoe UI"/>
                <a:cs typeface="Segoe UI"/>
              </a:rPr>
              <a:t>để </a:t>
            </a:r>
            <a:r>
              <a:rPr sz="2400" spc="-5" dirty="0">
                <a:latin typeface="Segoe UI"/>
                <a:cs typeface="Segoe UI"/>
              </a:rPr>
              <a:t>kết nối </a:t>
            </a:r>
            <a:r>
              <a:rPr sz="2400" spc="5" dirty="0">
                <a:latin typeface="Segoe UI"/>
                <a:cs typeface="Segoe UI"/>
              </a:rPr>
              <a:t>với </a:t>
            </a:r>
            <a:r>
              <a:rPr sz="2400" dirty="0">
                <a:latin typeface="Segoe UI"/>
                <a:cs typeface="Segoe UI"/>
              </a:rPr>
              <a:t>các nhà </a:t>
            </a:r>
            <a:r>
              <a:rPr sz="2400" spc="-5" dirty="0">
                <a:latin typeface="Segoe UI"/>
                <a:cs typeface="Segoe UI"/>
              </a:rPr>
              <a:t>cung cấp dịch  </a:t>
            </a:r>
            <a:r>
              <a:rPr sz="2400" dirty="0">
                <a:latin typeface="Segoe UI"/>
                <a:cs typeface="Segoe UI"/>
              </a:rPr>
              <a:t>vụ Cloud </a:t>
            </a:r>
            <a:r>
              <a:rPr sz="2400" spc="-5" dirty="0">
                <a:latin typeface="Segoe UI"/>
                <a:cs typeface="Segoe UI"/>
              </a:rPr>
              <a:t>là </a:t>
            </a:r>
            <a:r>
              <a:rPr sz="2400" dirty="0">
                <a:latin typeface="Segoe UI"/>
                <a:cs typeface="Segoe UI"/>
              </a:rPr>
              <a:t>trực </a:t>
            </a:r>
            <a:r>
              <a:rPr sz="2400" spc="-5" dirty="0">
                <a:latin typeface="Segoe UI"/>
                <a:cs typeface="Segoe UI"/>
              </a:rPr>
              <a:t>tiếp </a:t>
            </a:r>
            <a:r>
              <a:rPr sz="2400" dirty="0">
                <a:latin typeface="Segoe UI"/>
                <a:cs typeface="Segoe UI"/>
              </a:rPr>
              <a:t>sử </a:t>
            </a:r>
            <a:r>
              <a:rPr sz="2400" spc="-5" dirty="0">
                <a:latin typeface="Segoe UI"/>
                <a:cs typeface="Segoe UI"/>
              </a:rPr>
              <a:t>dụng </a:t>
            </a:r>
            <a:r>
              <a:rPr sz="2400" dirty="0">
                <a:latin typeface="Segoe UI"/>
                <a:cs typeface="Segoe UI"/>
              </a:rPr>
              <a:t>một </a:t>
            </a:r>
            <a:r>
              <a:rPr sz="2400" spc="-5" dirty="0">
                <a:latin typeface="Segoe UI"/>
                <a:cs typeface="Segoe UI"/>
              </a:rPr>
              <a:t>mạng </a:t>
            </a:r>
            <a:r>
              <a:rPr sz="2400" dirty="0">
                <a:latin typeface="Segoe UI"/>
                <a:cs typeface="Segoe UI"/>
              </a:rPr>
              <a:t>riêng </a:t>
            </a:r>
            <a:r>
              <a:rPr sz="2400" spc="-5" dirty="0">
                <a:latin typeface="Segoe UI"/>
                <a:cs typeface="Segoe UI"/>
              </a:rPr>
              <a:t>diện </a:t>
            </a:r>
            <a:r>
              <a:rPr sz="2400" dirty="0">
                <a:latin typeface="Segoe UI"/>
                <a:cs typeface="Segoe UI"/>
              </a:rPr>
              <a:t>rộng  </a:t>
            </a:r>
            <a:r>
              <a:rPr sz="2400" spc="-20" dirty="0">
                <a:latin typeface="Segoe UI"/>
                <a:cs typeface="Segoe UI"/>
              </a:rPr>
              <a:t>(WAN) </a:t>
            </a:r>
            <a:r>
              <a:rPr sz="2400" spc="-5" dirty="0">
                <a:latin typeface="Segoe UI"/>
                <a:cs typeface="Segoe UI"/>
              </a:rPr>
              <a:t>(thường là một kết nối MPLS </a:t>
            </a:r>
            <a:r>
              <a:rPr sz="2400" dirty="0">
                <a:latin typeface="Segoe UI"/>
                <a:cs typeface="Segoe UI"/>
              </a:rPr>
              <a:t>/</a:t>
            </a:r>
            <a:r>
              <a:rPr sz="2400" spc="10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VPN).</a:t>
            </a:r>
            <a:endParaRPr sz="2400">
              <a:latin typeface="Segoe UI"/>
              <a:cs typeface="Segoe UI"/>
            </a:endParaRPr>
          </a:p>
          <a:p>
            <a:pPr marL="243840" marR="7620" indent="-231775" algn="just">
              <a:lnSpc>
                <a:spcPct val="100000"/>
              </a:lnSpc>
              <a:buClr>
                <a:srgbClr val="FF6400"/>
              </a:buClr>
              <a:buFont typeface="Wingdings"/>
              <a:buChar char=""/>
              <a:tabLst>
                <a:tab pos="244475" algn="l"/>
              </a:tabLst>
            </a:pPr>
            <a:r>
              <a:rPr sz="2400" spc="-5" dirty="0">
                <a:latin typeface="Segoe UI"/>
                <a:cs typeface="Segoe UI"/>
              </a:rPr>
              <a:t>Kết </a:t>
            </a:r>
            <a:r>
              <a:rPr sz="2400" dirty="0">
                <a:latin typeface="Segoe UI"/>
                <a:cs typeface="Segoe UI"/>
              </a:rPr>
              <a:t>nối </a:t>
            </a:r>
            <a:r>
              <a:rPr sz="2400" spc="-5" dirty="0">
                <a:latin typeface="Segoe UI"/>
                <a:cs typeface="Segoe UI"/>
              </a:rPr>
              <a:t>này </a:t>
            </a:r>
            <a:r>
              <a:rPr sz="2400" dirty="0">
                <a:latin typeface="Segoe UI"/>
                <a:cs typeface="Segoe UI"/>
              </a:rPr>
              <a:t>cho phép bảo </a:t>
            </a:r>
            <a:r>
              <a:rPr sz="2400" spc="-5" dirty="0">
                <a:latin typeface="Segoe UI"/>
                <a:cs typeface="Segoe UI"/>
              </a:rPr>
              <a:t>mật, </a:t>
            </a:r>
            <a:r>
              <a:rPr sz="2400" dirty="0">
                <a:latin typeface="Segoe UI"/>
                <a:cs typeface="Segoe UI"/>
              </a:rPr>
              <a:t>đảm bảo </a:t>
            </a:r>
            <a:r>
              <a:rPr sz="2400" spc="-10" dirty="0">
                <a:latin typeface="Segoe UI"/>
                <a:cs typeface="Segoe UI"/>
              </a:rPr>
              <a:t>băng </a:t>
            </a:r>
            <a:r>
              <a:rPr sz="2400" spc="-5" dirty="0">
                <a:latin typeface="Segoe UI"/>
                <a:cs typeface="Segoe UI"/>
              </a:rPr>
              <a:t>thông, </a:t>
            </a:r>
            <a:r>
              <a:rPr sz="2400" dirty="0">
                <a:latin typeface="Segoe UI"/>
                <a:cs typeface="Segoe UI"/>
              </a:rPr>
              <a:t>độ  trễ </a:t>
            </a:r>
            <a:r>
              <a:rPr sz="2400" spc="-5" dirty="0">
                <a:latin typeface="Segoe UI"/>
                <a:cs typeface="Segoe UI"/>
              </a:rPr>
              <a:t>nhỏ, ít mất gói</a:t>
            </a:r>
            <a:r>
              <a:rPr sz="2400" spc="6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tin.</a:t>
            </a:r>
            <a:endParaRPr sz="2400">
              <a:latin typeface="Segoe UI"/>
              <a:cs typeface="Segoe UI"/>
            </a:endParaRPr>
          </a:p>
          <a:p>
            <a:pPr marL="12700" algn="just">
              <a:lnSpc>
                <a:spcPct val="100000"/>
              </a:lnSpc>
            </a:pPr>
            <a:r>
              <a:rPr sz="2400" b="1" spc="-5" dirty="0">
                <a:solidFill>
                  <a:srgbClr val="0070C0"/>
                </a:solidFill>
                <a:latin typeface="Segoe UI"/>
                <a:cs typeface="Segoe UI"/>
              </a:rPr>
              <a:t>Nhà </a:t>
            </a:r>
            <a:r>
              <a:rPr sz="2400" b="1" dirty="0">
                <a:solidFill>
                  <a:srgbClr val="0070C0"/>
                </a:solidFill>
                <a:latin typeface="Segoe UI"/>
                <a:cs typeface="Segoe UI"/>
              </a:rPr>
              <a:t>cung cấp</a:t>
            </a:r>
            <a:r>
              <a:rPr sz="2400" b="1" spc="-10" dirty="0">
                <a:solidFill>
                  <a:srgbClr val="0070C0"/>
                </a:solidFill>
                <a:latin typeface="Segoe UI"/>
                <a:cs typeface="Segoe UI"/>
              </a:rPr>
              <a:t> </a:t>
            </a:r>
            <a:r>
              <a:rPr sz="2400" b="1" spc="-5" dirty="0">
                <a:solidFill>
                  <a:srgbClr val="0070C0"/>
                </a:solidFill>
                <a:latin typeface="Segoe UI"/>
                <a:cs typeface="Segoe UI"/>
              </a:rPr>
              <a:t>Cloud:</a:t>
            </a:r>
            <a:endParaRPr sz="2400">
              <a:latin typeface="Segoe UI"/>
              <a:cs typeface="Segoe UI"/>
            </a:endParaRPr>
          </a:p>
          <a:p>
            <a:pPr marL="243840" marR="5080" indent="-231775" algn="just">
              <a:lnSpc>
                <a:spcPct val="100000"/>
              </a:lnSpc>
              <a:buClr>
                <a:srgbClr val="FF6400"/>
              </a:buClr>
              <a:buFont typeface="Wingdings"/>
              <a:buChar char=""/>
              <a:tabLst>
                <a:tab pos="244475" algn="l"/>
              </a:tabLst>
            </a:pPr>
            <a:r>
              <a:rPr sz="2400" dirty="0">
                <a:latin typeface="Segoe UI"/>
                <a:cs typeface="Segoe UI"/>
              </a:rPr>
              <a:t>Các nhà cung </a:t>
            </a:r>
            <a:r>
              <a:rPr sz="2400" spc="-5" dirty="0">
                <a:latin typeface="Segoe UI"/>
                <a:cs typeface="Segoe UI"/>
              </a:rPr>
              <a:t>cấp </a:t>
            </a:r>
            <a:r>
              <a:rPr sz="2400" dirty="0">
                <a:latin typeface="Segoe UI"/>
                <a:cs typeface="Segoe UI"/>
              </a:rPr>
              <a:t>Cloud sử </a:t>
            </a:r>
            <a:r>
              <a:rPr sz="2400" spc="-5" dirty="0">
                <a:latin typeface="Segoe UI"/>
                <a:cs typeface="Segoe UI"/>
              </a:rPr>
              <a:t>dụng dịch </a:t>
            </a:r>
            <a:r>
              <a:rPr sz="2400" spc="5" dirty="0">
                <a:latin typeface="Segoe UI"/>
                <a:cs typeface="Segoe UI"/>
              </a:rPr>
              <a:t>vụ </a:t>
            </a:r>
            <a:r>
              <a:rPr sz="2400" dirty="0">
                <a:latin typeface="Segoe UI"/>
                <a:cs typeface="Segoe UI"/>
              </a:rPr>
              <a:t>phân tán </a:t>
            </a:r>
            <a:r>
              <a:rPr sz="2400" spc="-10" dirty="0">
                <a:latin typeface="Segoe UI"/>
                <a:cs typeface="Segoe UI"/>
              </a:rPr>
              <a:t>trên  </a:t>
            </a:r>
            <a:r>
              <a:rPr sz="2400" spc="-5" dirty="0">
                <a:latin typeface="Segoe UI"/>
                <a:cs typeface="Segoe UI"/>
              </a:rPr>
              <a:t>các </a:t>
            </a:r>
            <a:r>
              <a:rPr sz="2400" dirty="0">
                <a:latin typeface="Segoe UI"/>
                <a:cs typeface="Segoe UI"/>
              </a:rPr>
              <a:t>đám </a:t>
            </a:r>
            <a:r>
              <a:rPr sz="2400" spc="-30" dirty="0">
                <a:latin typeface="Segoe UI"/>
                <a:cs typeface="Segoe UI"/>
              </a:rPr>
              <a:t>mây, </a:t>
            </a:r>
            <a:r>
              <a:rPr sz="2400" dirty="0">
                <a:latin typeface="Segoe UI"/>
                <a:cs typeface="Segoe UI"/>
              </a:rPr>
              <a:t>sử dụng </a:t>
            </a:r>
            <a:r>
              <a:rPr sz="2400" spc="-5" dirty="0">
                <a:latin typeface="Segoe UI"/>
                <a:cs typeface="Segoe UI"/>
              </a:rPr>
              <a:t>phương </a:t>
            </a:r>
            <a:r>
              <a:rPr sz="2400" dirty="0">
                <a:latin typeface="Segoe UI"/>
                <a:cs typeface="Segoe UI"/>
              </a:rPr>
              <a:t>thức </a:t>
            </a:r>
            <a:r>
              <a:rPr sz="2400" spc="-5" dirty="0">
                <a:latin typeface="Segoe UI"/>
                <a:cs typeface="Segoe UI"/>
              </a:rPr>
              <a:t>kết </a:t>
            </a:r>
            <a:r>
              <a:rPr sz="2400" dirty="0">
                <a:latin typeface="Segoe UI"/>
                <a:cs typeface="Segoe UI"/>
              </a:rPr>
              <a:t>nối </a:t>
            </a:r>
            <a:r>
              <a:rPr sz="2400" spc="-5" dirty="0">
                <a:latin typeface="Segoe UI"/>
                <a:cs typeface="Segoe UI"/>
              </a:rPr>
              <a:t>kiểu tunnels  </a:t>
            </a:r>
            <a:r>
              <a:rPr sz="2400" dirty="0">
                <a:latin typeface="Segoe UI"/>
                <a:cs typeface="Segoe UI"/>
              </a:rPr>
              <a:t>để đảm bảo </a:t>
            </a:r>
            <a:r>
              <a:rPr sz="2400" spc="-10" dirty="0">
                <a:latin typeface="Segoe UI"/>
                <a:cs typeface="Segoe UI"/>
              </a:rPr>
              <a:t>băng </a:t>
            </a:r>
            <a:r>
              <a:rPr sz="2400" spc="-5" dirty="0">
                <a:latin typeface="Segoe UI"/>
                <a:cs typeface="Segoe UI"/>
              </a:rPr>
              <a:t>thông, </a:t>
            </a:r>
            <a:r>
              <a:rPr sz="2400" dirty="0">
                <a:latin typeface="Segoe UI"/>
                <a:cs typeface="Segoe UI"/>
              </a:rPr>
              <a:t>độ</a:t>
            </a:r>
            <a:r>
              <a:rPr sz="2400" spc="4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trễ.</a:t>
            </a:r>
            <a:endParaRPr sz="2400">
              <a:latin typeface="Segoe UI"/>
              <a:cs typeface="Segoe UI"/>
            </a:endParaRPr>
          </a:p>
          <a:p>
            <a:pPr marL="243840" marR="5080" indent="-231775" algn="just">
              <a:lnSpc>
                <a:spcPct val="100000"/>
              </a:lnSpc>
              <a:buClr>
                <a:srgbClr val="FF6400"/>
              </a:buClr>
              <a:buFont typeface="Wingdings"/>
              <a:buChar char=""/>
              <a:tabLst>
                <a:tab pos="244475" algn="l"/>
              </a:tabLst>
            </a:pPr>
            <a:r>
              <a:rPr sz="2400" dirty="0">
                <a:latin typeface="Segoe UI"/>
                <a:cs typeface="Segoe UI"/>
              </a:rPr>
              <a:t>Các nhà </a:t>
            </a:r>
            <a:r>
              <a:rPr sz="2400" spc="-5" dirty="0">
                <a:latin typeface="Segoe UI"/>
                <a:cs typeface="Segoe UI"/>
              </a:rPr>
              <a:t>cung cấp </a:t>
            </a:r>
            <a:r>
              <a:rPr sz="2400" dirty="0">
                <a:latin typeface="Segoe UI"/>
                <a:cs typeface="Segoe UI"/>
              </a:rPr>
              <a:t>Cloud </a:t>
            </a:r>
            <a:r>
              <a:rPr sz="2400" spc="-5" dirty="0">
                <a:latin typeface="Segoe UI"/>
                <a:cs typeface="Segoe UI"/>
              </a:rPr>
              <a:t>đang </a:t>
            </a:r>
            <a:r>
              <a:rPr sz="2400" dirty="0">
                <a:latin typeface="Segoe UI"/>
                <a:cs typeface="Segoe UI"/>
              </a:rPr>
              <a:t>phát triển có thể phải </a:t>
            </a:r>
            <a:r>
              <a:rPr sz="2400" spc="-5" dirty="0">
                <a:latin typeface="Segoe UI"/>
                <a:cs typeface="Segoe UI"/>
              </a:rPr>
              <a:t>đối  mặt với </a:t>
            </a:r>
            <a:r>
              <a:rPr sz="2400" dirty="0">
                <a:latin typeface="Segoe UI"/>
                <a:cs typeface="Segoe UI"/>
              </a:rPr>
              <a:t>chi phí </a:t>
            </a:r>
            <a:r>
              <a:rPr sz="2400" spc="-5" dirty="0">
                <a:latin typeface="Segoe UI"/>
                <a:cs typeface="Segoe UI"/>
              </a:rPr>
              <a:t>lớn </a:t>
            </a:r>
            <a:r>
              <a:rPr sz="2400" dirty="0">
                <a:latin typeface="Segoe UI"/>
                <a:cs typeface="Segoe UI"/>
              </a:rPr>
              <a:t>như chi phí </a:t>
            </a:r>
            <a:r>
              <a:rPr sz="2400" spc="-10" dirty="0">
                <a:latin typeface="Segoe UI"/>
                <a:cs typeface="Segoe UI"/>
              </a:rPr>
              <a:t>băng </a:t>
            </a:r>
            <a:r>
              <a:rPr sz="2400" dirty="0">
                <a:latin typeface="Segoe UI"/>
                <a:cs typeface="Segoe UI"/>
              </a:rPr>
              <a:t>thông </a:t>
            </a:r>
            <a:r>
              <a:rPr sz="2400" spc="-5" dirty="0">
                <a:latin typeface="Segoe UI"/>
                <a:cs typeface="Segoe UI"/>
              </a:rPr>
              <a:t>mạng tăng  lên. </a:t>
            </a:r>
            <a:r>
              <a:rPr sz="2400" dirty="0">
                <a:latin typeface="Segoe UI"/>
                <a:cs typeface="Segoe UI"/>
              </a:rPr>
              <a:t>Các nhà </a:t>
            </a:r>
            <a:r>
              <a:rPr sz="2400" spc="-5" dirty="0">
                <a:latin typeface="Segoe UI"/>
                <a:cs typeface="Segoe UI"/>
              </a:rPr>
              <a:t>cung cấp </a:t>
            </a:r>
            <a:r>
              <a:rPr sz="2400" dirty="0">
                <a:latin typeface="Segoe UI"/>
                <a:cs typeface="Segoe UI"/>
              </a:rPr>
              <a:t>lớn, </a:t>
            </a:r>
            <a:r>
              <a:rPr sz="2400" spc="-5" dirty="0">
                <a:latin typeface="Segoe UI"/>
                <a:cs typeface="Segoe UI"/>
              </a:rPr>
              <a:t>chẳng hạn </a:t>
            </a:r>
            <a:r>
              <a:rPr sz="2400" dirty="0">
                <a:latin typeface="Segoe UI"/>
                <a:cs typeface="Segoe UI"/>
              </a:rPr>
              <a:t>như </a:t>
            </a:r>
            <a:r>
              <a:rPr sz="2400" spc="-5" dirty="0">
                <a:latin typeface="Segoe UI"/>
                <a:cs typeface="Segoe UI"/>
              </a:rPr>
              <a:t>Google </a:t>
            </a:r>
            <a:r>
              <a:rPr sz="2400" dirty="0">
                <a:latin typeface="Segoe UI"/>
                <a:cs typeface="Segoe UI"/>
              </a:rPr>
              <a:t>sẽ </a:t>
            </a:r>
            <a:r>
              <a:rPr sz="2400" spc="-5" dirty="0">
                <a:latin typeface="Segoe UI"/>
                <a:cs typeface="Segoe UI"/>
              </a:rPr>
              <a:t>tiến  </a:t>
            </a:r>
            <a:r>
              <a:rPr sz="2400" dirty="0">
                <a:latin typeface="Segoe UI"/>
                <a:cs typeface="Segoe UI"/>
              </a:rPr>
              <a:t>hành xây dựng mạng </a:t>
            </a:r>
            <a:r>
              <a:rPr sz="2400" spc="-30" dirty="0">
                <a:latin typeface="Segoe UI"/>
                <a:cs typeface="Segoe UI"/>
              </a:rPr>
              <a:t>WAN </a:t>
            </a:r>
            <a:r>
              <a:rPr sz="2400" dirty="0">
                <a:latin typeface="Segoe UI"/>
                <a:cs typeface="Segoe UI"/>
              </a:rPr>
              <a:t>của </a:t>
            </a:r>
            <a:r>
              <a:rPr sz="2400" spc="-5" dirty="0">
                <a:latin typeface="Segoe UI"/>
                <a:cs typeface="Segoe UI"/>
              </a:rPr>
              <a:t>riêng </a:t>
            </a:r>
            <a:r>
              <a:rPr sz="2400" dirty="0">
                <a:latin typeface="Segoe UI"/>
                <a:cs typeface="Segoe UI"/>
              </a:rPr>
              <a:t>mình với nhiều  </a:t>
            </a:r>
            <a:r>
              <a:rPr sz="2400" spc="-5" dirty="0">
                <a:latin typeface="Segoe UI"/>
                <a:cs typeface="Segoe UI"/>
              </a:rPr>
              <a:t>điểm ngang hàng với các ISP</a:t>
            </a:r>
            <a:r>
              <a:rPr sz="2400" spc="90" dirty="0"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lớn.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  <p:transition spd="slow">
    <p:dissolv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24" y="155262"/>
            <a:ext cx="8072120" cy="4833620"/>
          </a:xfrm>
          <a:prstGeom prst="rect">
            <a:avLst/>
          </a:prstGeom>
        </p:spPr>
        <p:txBody>
          <a:bodyPr vert="horz" wrap="square" lIns="0" tIns="221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45"/>
              </a:spcBef>
            </a:pPr>
            <a:r>
              <a:rPr sz="2400" b="1" spc="-5" dirty="0">
                <a:solidFill>
                  <a:srgbClr val="0070C0"/>
                </a:solidFill>
                <a:latin typeface="Tahoma"/>
                <a:cs typeface="Tahoma"/>
              </a:rPr>
              <a:t>Mạng</a:t>
            </a:r>
            <a:endParaRPr sz="2400">
              <a:latin typeface="Tahoma"/>
              <a:cs typeface="Tahoma"/>
            </a:endParaRPr>
          </a:p>
          <a:p>
            <a:pPr marL="12700" algn="just">
              <a:lnSpc>
                <a:spcPct val="100000"/>
              </a:lnSpc>
              <a:spcBef>
                <a:spcPts val="1650"/>
              </a:spcBef>
            </a:pPr>
            <a:r>
              <a:rPr sz="2400" b="1" spc="-5" dirty="0">
                <a:solidFill>
                  <a:srgbClr val="0070C0"/>
                </a:solidFill>
                <a:latin typeface="Segoe UI"/>
                <a:cs typeface="Segoe UI"/>
              </a:rPr>
              <a:t>Khách hàng </a:t>
            </a:r>
            <a:r>
              <a:rPr sz="2400" b="1" dirty="0">
                <a:solidFill>
                  <a:srgbClr val="0070C0"/>
                </a:solidFill>
                <a:latin typeface="Segoe UI"/>
                <a:cs typeface="Segoe UI"/>
              </a:rPr>
              <a:t>sử dụng</a:t>
            </a:r>
            <a:r>
              <a:rPr sz="2400" b="1" spc="-10" dirty="0">
                <a:solidFill>
                  <a:srgbClr val="0070C0"/>
                </a:solidFill>
                <a:latin typeface="Segoe UI"/>
                <a:cs typeface="Segoe UI"/>
              </a:rPr>
              <a:t> </a:t>
            </a:r>
            <a:r>
              <a:rPr sz="2400" b="1" spc="-5" dirty="0">
                <a:solidFill>
                  <a:srgbClr val="0070C0"/>
                </a:solidFill>
                <a:latin typeface="Segoe UI"/>
                <a:cs typeface="Segoe UI"/>
              </a:rPr>
              <a:t>Cloud:</a:t>
            </a:r>
            <a:endParaRPr sz="2400">
              <a:latin typeface="Segoe UI"/>
              <a:cs typeface="Segoe UI"/>
            </a:endParaRPr>
          </a:p>
          <a:p>
            <a:pPr marL="243840" marR="6350" indent="-231775" algn="just">
              <a:lnSpc>
                <a:spcPct val="100000"/>
              </a:lnSpc>
              <a:buClr>
                <a:srgbClr val="FF6400"/>
              </a:buClr>
              <a:buFont typeface="Wingdings"/>
              <a:buChar char=""/>
              <a:tabLst>
                <a:tab pos="244475" algn="l"/>
              </a:tabLst>
            </a:pPr>
            <a:r>
              <a:rPr sz="2400" dirty="0">
                <a:latin typeface="Segoe UI"/>
                <a:cs typeface="Segoe UI"/>
              </a:rPr>
              <a:t>Các công ty </a:t>
            </a:r>
            <a:r>
              <a:rPr sz="2400" spc="-5" dirty="0">
                <a:latin typeface="Segoe UI"/>
                <a:cs typeface="Segoe UI"/>
              </a:rPr>
              <a:t>lớn </a:t>
            </a:r>
            <a:r>
              <a:rPr sz="2400" dirty="0">
                <a:latin typeface="Segoe UI"/>
                <a:cs typeface="Segoe UI"/>
              </a:rPr>
              <a:t>có thể xây </a:t>
            </a:r>
            <a:r>
              <a:rPr sz="2400" spc="-5" dirty="0">
                <a:latin typeface="Segoe UI"/>
                <a:cs typeface="Segoe UI"/>
              </a:rPr>
              <a:t>dựng </a:t>
            </a:r>
            <a:r>
              <a:rPr sz="2400" dirty="0">
                <a:latin typeface="Segoe UI"/>
                <a:cs typeface="Segoe UI"/>
              </a:rPr>
              <a:t>cơ sở hạ </a:t>
            </a:r>
            <a:r>
              <a:rPr sz="2400" spc="-5" dirty="0">
                <a:latin typeface="Segoe UI"/>
                <a:cs typeface="Segoe UI"/>
              </a:rPr>
              <a:t>tầng mạng của  riêng mình, </a:t>
            </a:r>
            <a:r>
              <a:rPr sz="2400" spc="-10" dirty="0">
                <a:latin typeface="Segoe UI"/>
                <a:cs typeface="Segoe UI"/>
              </a:rPr>
              <a:t>trong </a:t>
            </a:r>
            <a:r>
              <a:rPr sz="2400" dirty="0">
                <a:latin typeface="Segoe UI"/>
                <a:cs typeface="Segoe UI"/>
              </a:rPr>
              <a:t>đó </a:t>
            </a:r>
            <a:r>
              <a:rPr sz="2400" spc="-5" dirty="0">
                <a:latin typeface="Segoe UI"/>
                <a:cs typeface="Segoe UI"/>
              </a:rPr>
              <a:t>trung </a:t>
            </a:r>
            <a:r>
              <a:rPr sz="2400" dirty="0">
                <a:latin typeface="Segoe UI"/>
                <a:cs typeface="Segoe UI"/>
              </a:rPr>
              <a:t>tâm dữ </a:t>
            </a:r>
            <a:r>
              <a:rPr sz="2400" spc="-5" dirty="0">
                <a:latin typeface="Segoe UI"/>
                <a:cs typeface="Segoe UI"/>
              </a:rPr>
              <a:t>liệu được kết </a:t>
            </a:r>
            <a:r>
              <a:rPr sz="2400" dirty="0">
                <a:latin typeface="Segoe UI"/>
                <a:cs typeface="Segoe UI"/>
              </a:rPr>
              <a:t>nối với  </a:t>
            </a:r>
            <a:r>
              <a:rPr sz="2400" spc="-5" dirty="0">
                <a:latin typeface="Segoe UI"/>
                <a:cs typeface="Segoe UI"/>
              </a:rPr>
              <a:t>cáp quang riêng của</a:t>
            </a:r>
            <a:r>
              <a:rPr sz="2400" spc="6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họ.</a:t>
            </a:r>
            <a:endParaRPr sz="2400">
              <a:latin typeface="Segoe UI"/>
              <a:cs typeface="Segoe UI"/>
            </a:endParaRPr>
          </a:p>
          <a:p>
            <a:pPr marL="243840" marR="5080" indent="-231775" algn="just">
              <a:lnSpc>
                <a:spcPct val="100000"/>
              </a:lnSpc>
              <a:buClr>
                <a:srgbClr val="FF6400"/>
              </a:buClr>
              <a:buFont typeface="Wingdings"/>
              <a:buChar char=""/>
              <a:tabLst>
                <a:tab pos="244475" algn="l"/>
              </a:tabLst>
            </a:pPr>
            <a:r>
              <a:rPr sz="2400" spc="-5" dirty="0">
                <a:latin typeface="Segoe UI"/>
                <a:cs typeface="Segoe UI"/>
              </a:rPr>
              <a:t>Sử dụng </a:t>
            </a:r>
            <a:r>
              <a:rPr sz="2400" dirty="0">
                <a:latin typeface="Segoe UI"/>
                <a:cs typeface="Segoe UI"/>
              </a:rPr>
              <a:t>kết nối VPN </a:t>
            </a:r>
            <a:r>
              <a:rPr sz="2400" spc="-5" dirty="0">
                <a:latin typeface="Segoe UI"/>
                <a:cs typeface="Segoe UI"/>
              </a:rPr>
              <a:t>qua </a:t>
            </a:r>
            <a:r>
              <a:rPr sz="2400" dirty="0">
                <a:latin typeface="Segoe UI"/>
                <a:cs typeface="Segoe UI"/>
              </a:rPr>
              <a:t>các dịch vụ </a:t>
            </a:r>
            <a:r>
              <a:rPr sz="2400" spc="-5" dirty="0">
                <a:latin typeface="Segoe UI"/>
                <a:cs typeface="Segoe UI"/>
              </a:rPr>
              <a:t>Internet để tối </a:t>
            </a:r>
            <a:r>
              <a:rPr sz="2400" spc="5" dirty="0">
                <a:latin typeface="Segoe UI"/>
                <a:cs typeface="Segoe UI"/>
              </a:rPr>
              <a:t>ưu  </a:t>
            </a:r>
            <a:r>
              <a:rPr sz="2400" spc="-15" dirty="0">
                <a:latin typeface="Segoe UI"/>
                <a:cs typeface="Segoe UI"/>
              </a:rPr>
              <a:t>hóa </a:t>
            </a:r>
            <a:r>
              <a:rPr sz="2400" spc="-25" dirty="0">
                <a:latin typeface="Segoe UI"/>
                <a:cs typeface="Segoe UI"/>
              </a:rPr>
              <a:t>và </a:t>
            </a:r>
            <a:r>
              <a:rPr sz="2400" spc="-5" dirty="0">
                <a:latin typeface="Segoe UI"/>
                <a:cs typeface="Segoe UI"/>
              </a:rPr>
              <a:t>tăng tốc </a:t>
            </a:r>
            <a:r>
              <a:rPr sz="2400" dirty="0">
                <a:latin typeface="Segoe UI"/>
                <a:cs typeface="Segoe UI"/>
              </a:rPr>
              <a:t>độ truy</a:t>
            </a:r>
            <a:r>
              <a:rPr sz="2400" spc="11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cập.</a:t>
            </a:r>
            <a:endParaRPr sz="2400">
              <a:latin typeface="Segoe UI"/>
              <a:cs typeface="Segoe UI"/>
            </a:endParaRPr>
          </a:p>
          <a:p>
            <a:pPr marL="12700" algn="just">
              <a:lnSpc>
                <a:spcPct val="100000"/>
              </a:lnSpc>
            </a:pPr>
            <a:r>
              <a:rPr sz="2400" b="1" dirty="0">
                <a:solidFill>
                  <a:srgbClr val="0070C0"/>
                </a:solidFill>
                <a:latin typeface="Segoe UI"/>
                <a:cs typeface="Segoe UI"/>
              </a:rPr>
              <a:t>Các </a:t>
            </a:r>
            <a:r>
              <a:rPr sz="2400" b="1" spc="-5" dirty="0">
                <a:solidFill>
                  <a:srgbClr val="0070C0"/>
                </a:solidFill>
                <a:latin typeface="Segoe UI"/>
                <a:cs typeface="Segoe UI"/>
              </a:rPr>
              <a:t>yếu </a:t>
            </a:r>
            <a:r>
              <a:rPr sz="2400" b="1" dirty="0">
                <a:solidFill>
                  <a:srgbClr val="0070C0"/>
                </a:solidFill>
                <a:latin typeface="Segoe UI"/>
                <a:cs typeface="Segoe UI"/>
              </a:rPr>
              <a:t>tố </a:t>
            </a:r>
            <a:r>
              <a:rPr sz="2400" b="1" spc="-5" dirty="0">
                <a:solidFill>
                  <a:srgbClr val="0070C0"/>
                </a:solidFill>
                <a:latin typeface="Segoe UI"/>
                <a:cs typeface="Segoe UI"/>
              </a:rPr>
              <a:t>liên </a:t>
            </a:r>
            <a:r>
              <a:rPr sz="2400" b="1" dirty="0">
                <a:solidFill>
                  <a:srgbClr val="0070C0"/>
                </a:solidFill>
                <a:latin typeface="Segoe UI"/>
                <a:cs typeface="Segoe UI"/>
              </a:rPr>
              <a:t>quan </a:t>
            </a:r>
            <a:r>
              <a:rPr sz="2400" b="1" spc="-5" dirty="0">
                <a:solidFill>
                  <a:srgbClr val="0070C0"/>
                </a:solidFill>
                <a:latin typeface="Segoe UI"/>
                <a:cs typeface="Segoe UI"/>
              </a:rPr>
              <a:t>đến tốc độ </a:t>
            </a:r>
            <a:r>
              <a:rPr sz="2400" b="1" dirty="0">
                <a:solidFill>
                  <a:srgbClr val="0070C0"/>
                </a:solidFill>
                <a:latin typeface="Segoe UI"/>
                <a:cs typeface="Segoe UI"/>
              </a:rPr>
              <a:t>truy cập</a:t>
            </a:r>
            <a:r>
              <a:rPr sz="2400" b="1" spc="-80" dirty="0">
                <a:solidFill>
                  <a:srgbClr val="0070C0"/>
                </a:solidFill>
                <a:latin typeface="Segoe UI"/>
                <a:cs typeface="Segoe UI"/>
              </a:rPr>
              <a:t> </a:t>
            </a:r>
            <a:r>
              <a:rPr sz="2400" b="1" spc="-5" dirty="0">
                <a:solidFill>
                  <a:srgbClr val="0070C0"/>
                </a:solidFill>
                <a:latin typeface="Segoe UI"/>
                <a:cs typeface="Segoe UI"/>
              </a:rPr>
              <a:t>Cloud:</a:t>
            </a:r>
            <a:endParaRPr sz="2400">
              <a:latin typeface="Segoe UI"/>
              <a:cs typeface="Segoe UI"/>
            </a:endParaRPr>
          </a:p>
          <a:p>
            <a:pPr marL="243840" indent="-231775">
              <a:lnSpc>
                <a:spcPct val="100000"/>
              </a:lnSpc>
              <a:buClr>
                <a:srgbClr val="FF6400"/>
              </a:buClr>
              <a:buFont typeface="Wingdings"/>
              <a:buChar char=""/>
              <a:tabLst>
                <a:tab pos="244475" algn="l"/>
              </a:tabLst>
            </a:pPr>
            <a:r>
              <a:rPr sz="2400" spc="-5" dirty="0">
                <a:latin typeface="Segoe UI"/>
                <a:cs typeface="Segoe UI"/>
              </a:rPr>
              <a:t>Băng thông Internet giữa công </a:t>
            </a:r>
            <a:r>
              <a:rPr sz="2400" dirty="0">
                <a:latin typeface="Segoe UI"/>
                <a:cs typeface="Segoe UI"/>
              </a:rPr>
              <a:t>ty bạn </a:t>
            </a:r>
            <a:r>
              <a:rPr sz="2400" spc="-25" dirty="0">
                <a:latin typeface="Segoe UI"/>
                <a:cs typeface="Segoe UI"/>
              </a:rPr>
              <a:t>và</a:t>
            </a:r>
            <a:r>
              <a:rPr sz="2400" spc="5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Cloud</a:t>
            </a:r>
            <a:endParaRPr sz="2400">
              <a:latin typeface="Segoe UI"/>
              <a:cs typeface="Segoe UI"/>
            </a:endParaRPr>
          </a:p>
          <a:p>
            <a:pPr marL="243840" marR="5715" indent="-231775">
              <a:lnSpc>
                <a:spcPct val="100000"/>
              </a:lnSpc>
              <a:buClr>
                <a:srgbClr val="FF6400"/>
              </a:buClr>
              <a:buFont typeface="Wingdings"/>
              <a:buChar char=""/>
              <a:tabLst>
                <a:tab pos="244475" algn="l"/>
                <a:tab pos="963294" algn="l"/>
                <a:tab pos="1676400" algn="l"/>
                <a:tab pos="2060575" algn="l"/>
                <a:tab pos="3156585" algn="l"/>
                <a:tab pos="3961129" algn="l"/>
                <a:tab pos="4945380" algn="l"/>
                <a:tab pos="5544185" algn="l"/>
                <a:tab pos="6109970" algn="l"/>
                <a:tab pos="6588125" algn="l"/>
                <a:tab pos="7002780" algn="l"/>
                <a:tab pos="7806055" algn="l"/>
              </a:tabLst>
            </a:pPr>
            <a:r>
              <a:rPr sz="2400" dirty="0">
                <a:latin typeface="Segoe UI"/>
                <a:cs typeface="Segoe UI"/>
              </a:rPr>
              <a:t>T</a:t>
            </a:r>
            <a:r>
              <a:rPr sz="2400" spc="5" dirty="0">
                <a:latin typeface="Segoe UI"/>
                <a:cs typeface="Segoe UI"/>
              </a:rPr>
              <a:t>h</a:t>
            </a:r>
            <a:r>
              <a:rPr sz="2400" spc="-10" dirty="0">
                <a:latin typeface="Segoe UI"/>
                <a:cs typeface="Segoe UI"/>
              </a:rPr>
              <a:t>ờ</a:t>
            </a:r>
            <a:r>
              <a:rPr sz="2400" dirty="0">
                <a:latin typeface="Segoe UI"/>
                <a:cs typeface="Segoe UI"/>
              </a:rPr>
              <a:t>i	g</a:t>
            </a:r>
            <a:r>
              <a:rPr sz="2400" spc="-10" dirty="0">
                <a:latin typeface="Segoe UI"/>
                <a:cs typeface="Segoe UI"/>
              </a:rPr>
              <a:t>i</a:t>
            </a:r>
            <a:r>
              <a:rPr sz="2400" spc="10" dirty="0">
                <a:latin typeface="Segoe UI"/>
                <a:cs typeface="Segoe UI"/>
              </a:rPr>
              <a:t>a</a:t>
            </a:r>
            <a:r>
              <a:rPr sz="2400" dirty="0">
                <a:latin typeface="Segoe UI"/>
                <a:cs typeface="Segoe UI"/>
              </a:rPr>
              <a:t>n	di</a:t>
            </a:r>
            <a:r>
              <a:rPr sz="2400">
                <a:latin typeface="Segoe UI"/>
                <a:cs typeface="Segoe UI"/>
              </a:rPr>
              <a:t>	</a:t>
            </a:r>
            <a:r>
              <a:rPr sz="2400" spc="-5" smtClean="0">
                <a:latin typeface="Segoe UI"/>
                <a:cs typeface="Segoe UI"/>
              </a:rPr>
              <a:t>c</a:t>
            </a:r>
            <a:r>
              <a:rPr sz="2400" spc="5" smtClean="0">
                <a:latin typeface="Segoe UI"/>
                <a:cs typeface="Segoe UI"/>
              </a:rPr>
              <a:t>h</a:t>
            </a:r>
            <a:r>
              <a:rPr sz="2400" spc="-5" smtClean="0">
                <a:latin typeface="Segoe UI"/>
                <a:cs typeface="Segoe UI"/>
              </a:rPr>
              <a:t>u</a:t>
            </a:r>
            <a:r>
              <a:rPr sz="2400" smtClean="0">
                <a:latin typeface="Segoe UI"/>
                <a:cs typeface="Segoe UI"/>
              </a:rPr>
              <a:t>y</a:t>
            </a:r>
            <a:r>
              <a:rPr lang="en-US" sz="2400" smtClean="0">
                <a:latin typeface="Segoe UI"/>
                <a:cs typeface="Segoe UI"/>
              </a:rPr>
              <a:t>ể</a:t>
            </a:r>
            <a:r>
              <a:rPr sz="2400" smtClean="0">
                <a:latin typeface="Segoe UI"/>
                <a:cs typeface="Segoe UI"/>
              </a:rPr>
              <a:t>n</a:t>
            </a:r>
            <a:r>
              <a:rPr sz="2400">
                <a:latin typeface="Segoe UI"/>
                <a:cs typeface="Segoe UI"/>
              </a:rPr>
              <a:t>	</a:t>
            </a:r>
            <a:r>
              <a:rPr lang="en-US" sz="2400" smtClean="0">
                <a:latin typeface="Segoe UI"/>
                <a:cs typeface="Segoe UI"/>
              </a:rPr>
              <a:t>(Round trip time) </a:t>
            </a:r>
            <a:r>
              <a:rPr sz="2400" spc="5" smtClean="0">
                <a:latin typeface="Segoe UI"/>
                <a:cs typeface="Segoe UI"/>
              </a:rPr>
              <a:t>c</a:t>
            </a:r>
            <a:r>
              <a:rPr sz="2400" spc="-5" smtClean="0">
                <a:latin typeface="Segoe UI"/>
                <a:cs typeface="Segoe UI"/>
              </a:rPr>
              <a:t>ủ</a:t>
            </a:r>
            <a:r>
              <a:rPr sz="2400" smtClean="0">
                <a:latin typeface="Segoe UI"/>
                <a:cs typeface="Segoe UI"/>
              </a:rPr>
              <a:t>a</a:t>
            </a:r>
            <a:r>
              <a:rPr sz="2400" dirty="0">
                <a:latin typeface="Segoe UI"/>
                <a:cs typeface="Segoe UI"/>
              </a:rPr>
              <a:t>	</a:t>
            </a:r>
            <a:r>
              <a:rPr sz="2400" spc="10" dirty="0">
                <a:latin typeface="Segoe UI"/>
                <a:cs typeface="Segoe UI"/>
              </a:rPr>
              <a:t>g</a:t>
            </a:r>
            <a:r>
              <a:rPr sz="2400" spc="5" dirty="0">
                <a:latin typeface="Segoe UI"/>
                <a:cs typeface="Segoe UI"/>
              </a:rPr>
              <a:t>ó</a:t>
            </a:r>
            <a:r>
              <a:rPr sz="2400" dirty="0">
                <a:latin typeface="Segoe UI"/>
                <a:cs typeface="Segoe UI"/>
              </a:rPr>
              <a:t>i	t</a:t>
            </a:r>
            <a:r>
              <a:rPr sz="2400" spc="-10" dirty="0">
                <a:latin typeface="Segoe UI"/>
                <a:cs typeface="Segoe UI"/>
              </a:rPr>
              <a:t>i</a:t>
            </a:r>
            <a:r>
              <a:rPr sz="2400" dirty="0">
                <a:latin typeface="Segoe UI"/>
                <a:cs typeface="Segoe UI"/>
              </a:rPr>
              <a:t>n	từ	</a:t>
            </a:r>
            <a:r>
              <a:rPr sz="2400" spc="5" dirty="0">
                <a:latin typeface="Segoe UI"/>
                <a:cs typeface="Segoe UI"/>
              </a:rPr>
              <a:t>c</a:t>
            </a:r>
            <a:r>
              <a:rPr sz="2400" spc="-5" dirty="0">
                <a:latin typeface="Segoe UI"/>
                <a:cs typeface="Segoe UI"/>
              </a:rPr>
              <a:t>ô</a:t>
            </a:r>
            <a:r>
              <a:rPr sz="2400" spc="5" dirty="0">
                <a:latin typeface="Segoe UI"/>
                <a:cs typeface="Segoe UI"/>
              </a:rPr>
              <a:t>n</a:t>
            </a:r>
            <a:r>
              <a:rPr sz="2400" dirty="0">
                <a:latin typeface="Segoe UI"/>
                <a:cs typeface="Segoe UI"/>
              </a:rPr>
              <a:t>g	ty  bạn đến </a:t>
            </a:r>
            <a:r>
              <a:rPr sz="2400" spc="-5" dirty="0">
                <a:latin typeface="Segoe UI"/>
                <a:cs typeface="Segoe UI"/>
              </a:rPr>
              <a:t>các</a:t>
            </a:r>
            <a:r>
              <a:rPr sz="2400" spc="1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Cloud</a:t>
            </a:r>
            <a:endParaRPr sz="2400">
              <a:latin typeface="Segoe UI"/>
              <a:cs typeface="Segoe UI"/>
            </a:endParaRPr>
          </a:p>
          <a:p>
            <a:pPr marL="243840" indent="-231775">
              <a:lnSpc>
                <a:spcPct val="100000"/>
              </a:lnSpc>
              <a:buClr>
                <a:srgbClr val="FF6400"/>
              </a:buClr>
              <a:buFont typeface="Wingdings"/>
              <a:buChar char=""/>
              <a:tabLst>
                <a:tab pos="244475" algn="l"/>
              </a:tabLst>
            </a:pPr>
            <a:r>
              <a:rPr sz="2400" spc="-5" dirty="0">
                <a:latin typeface="Segoe UI"/>
                <a:cs typeface="Segoe UI"/>
              </a:rPr>
              <a:t>Thời gian </a:t>
            </a:r>
            <a:r>
              <a:rPr sz="2400" dirty="0">
                <a:latin typeface="Segoe UI"/>
                <a:cs typeface="Segoe UI"/>
              </a:rPr>
              <a:t>phản ứng </a:t>
            </a:r>
            <a:r>
              <a:rPr sz="2400" spc="-5" dirty="0">
                <a:latin typeface="Segoe UI"/>
                <a:cs typeface="Segoe UI"/>
              </a:rPr>
              <a:t>của</a:t>
            </a:r>
            <a:r>
              <a:rPr sz="2400" spc="8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Cloud.</a:t>
            </a:r>
            <a:endParaRPr sz="24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8660" y="4442422"/>
            <a:ext cx="2978233" cy="2201916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24" y="155262"/>
            <a:ext cx="8072120" cy="3736340"/>
          </a:xfrm>
          <a:prstGeom prst="rect">
            <a:avLst/>
          </a:prstGeom>
        </p:spPr>
        <p:txBody>
          <a:bodyPr vert="horz" wrap="square" lIns="0" tIns="221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45"/>
              </a:spcBef>
            </a:pPr>
            <a:r>
              <a:rPr sz="2400" b="1" spc="-5" dirty="0">
                <a:solidFill>
                  <a:srgbClr val="0070C0"/>
                </a:solidFill>
                <a:latin typeface="Tahoma"/>
                <a:cs typeface="Tahoma"/>
              </a:rPr>
              <a:t>Mạng</a:t>
            </a:r>
            <a:endParaRPr sz="2400">
              <a:latin typeface="Tahoma"/>
              <a:cs typeface="Tahoma"/>
            </a:endParaRPr>
          </a:p>
          <a:p>
            <a:pPr marL="12700" algn="just">
              <a:lnSpc>
                <a:spcPct val="100000"/>
              </a:lnSpc>
              <a:spcBef>
                <a:spcPts val="1650"/>
              </a:spcBef>
            </a:pPr>
            <a:r>
              <a:rPr sz="2400" b="1" spc="-5" dirty="0">
                <a:solidFill>
                  <a:srgbClr val="0070C0"/>
                </a:solidFill>
                <a:latin typeface="Segoe UI"/>
                <a:cs typeface="Segoe UI"/>
              </a:rPr>
              <a:t>Luồng upload </a:t>
            </a:r>
            <a:r>
              <a:rPr sz="2400" b="1" spc="-25" dirty="0">
                <a:solidFill>
                  <a:srgbClr val="0070C0"/>
                </a:solidFill>
                <a:latin typeface="Segoe UI"/>
                <a:cs typeface="Segoe UI"/>
              </a:rPr>
              <a:t>và</a:t>
            </a:r>
            <a:r>
              <a:rPr sz="2400" b="1" spc="-15" dirty="0">
                <a:solidFill>
                  <a:srgbClr val="0070C0"/>
                </a:solidFill>
                <a:latin typeface="Segoe UI"/>
                <a:cs typeface="Segoe UI"/>
              </a:rPr>
              <a:t> </a:t>
            </a:r>
            <a:r>
              <a:rPr sz="2400" b="1" spc="-5" dirty="0">
                <a:solidFill>
                  <a:srgbClr val="0070C0"/>
                </a:solidFill>
                <a:latin typeface="Segoe UI"/>
                <a:cs typeface="Segoe UI"/>
              </a:rPr>
              <a:t>download:</a:t>
            </a:r>
            <a:endParaRPr sz="2400">
              <a:latin typeface="Segoe UI"/>
              <a:cs typeface="Segoe UI"/>
            </a:endParaRPr>
          </a:p>
          <a:p>
            <a:pPr marL="243840" marR="6985" indent="-231775" algn="just">
              <a:lnSpc>
                <a:spcPct val="100000"/>
              </a:lnSpc>
              <a:buClr>
                <a:srgbClr val="FF6400"/>
              </a:buClr>
              <a:buFont typeface="Wingdings"/>
              <a:buChar char=""/>
              <a:tabLst>
                <a:tab pos="244475" algn="l"/>
              </a:tabLst>
            </a:pPr>
            <a:r>
              <a:rPr sz="2400" spc="-5" dirty="0">
                <a:latin typeface="Segoe UI"/>
                <a:cs typeface="Segoe UI"/>
              </a:rPr>
              <a:t>Một </a:t>
            </a:r>
            <a:r>
              <a:rPr sz="2400" dirty="0">
                <a:latin typeface="Segoe UI"/>
                <a:cs typeface="Segoe UI"/>
              </a:rPr>
              <a:t>yếu </a:t>
            </a:r>
            <a:r>
              <a:rPr sz="2400" spc="-5" dirty="0">
                <a:latin typeface="Segoe UI"/>
                <a:cs typeface="Segoe UI"/>
              </a:rPr>
              <a:t>tố </a:t>
            </a:r>
            <a:r>
              <a:rPr sz="2400" dirty="0">
                <a:latin typeface="Segoe UI"/>
                <a:cs typeface="Segoe UI"/>
              </a:rPr>
              <a:t>khác cần </a:t>
            </a:r>
            <a:r>
              <a:rPr sz="2400" spc="-10" dirty="0">
                <a:latin typeface="Segoe UI"/>
                <a:cs typeface="Segoe UI"/>
              </a:rPr>
              <a:t>xem xét </a:t>
            </a:r>
            <a:r>
              <a:rPr sz="2400" spc="-5" dirty="0">
                <a:latin typeface="Segoe UI"/>
                <a:cs typeface="Segoe UI"/>
              </a:rPr>
              <a:t>là </a:t>
            </a:r>
            <a:r>
              <a:rPr sz="2400" dirty="0">
                <a:latin typeface="Segoe UI"/>
                <a:cs typeface="Segoe UI"/>
              </a:rPr>
              <a:t>giao dịch </a:t>
            </a:r>
            <a:r>
              <a:rPr sz="2400" spc="-5" dirty="0">
                <a:latin typeface="Segoe UI"/>
                <a:cs typeface="Segoe UI"/>
              </a:rPr>
              <a:t>chuyển đối  </a:t>
            </a:r>
            <a:r>
              <a:rPr sz="2400" dirty="0">
                <a:latin typeface="Segoe UI"/>
                <a:cs typeface="Segoe UI"/>
              </a:rPr>
              <a:t>xứng </a:t>
            </a:r>
            <a:r>
              <a:rPr sz="2400" spc="-5" dirty="0">
                <a:latin typeface="Segoe UI"/>
                <a:cs typeface="Segoe UI"/>
              </a:rPr>
              <a:t>hay không đối</a:t>
            </a:r>
            <a:r>
              <a:rPr sz="2400" spc="5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xứng.</a:t>
            </a:r>
            <a:endParaRPr sz="2400">
              <a:latin typeface="Segoe UI"/>
              <a:cs typeface="Segoe UI"/>
            </a:endParaRPr>
          </a:p>
          <a:p>
            <a:pPr marL="243840" marR="5080" indent="-231775" algn="just">
              <a:lnSpc>
                <a:spcPct val="100000"/>
              </a:lnSpc>
              <a:buClr>
                <a:srgbClr val="FF6400"/>
              </a:buClr>
              <a:buFont typeface="Wingdings"/>
              <a:buChar char=""/>
              <a:tabLst>
                <a:tab pos="244475" algn="l"/>
              </a:tabLst>
            </a:pPr>
            <a:r>
              <a:rPr sz="2400" dirty="0">
                <a:latin typeface="Segoe UI"/>
                <a:cs typeface="Segoe UI"/>
              </a:rPr>
              <a:t>Nếu </a:t>
            </a:r>
            <a:r>
              <a:rPr sz="2400" spc="-5" dirty="0">
                <a:latin typeface="Segoe UI"/>
                <a:cs typeface="Segoe UI"/>
              </a:rPr>
              <a:t>kết </a:t>
            </a:r>
            <a:r>
              <a:rPr sz="2400" dirty="0">
                <a:latin typeface="Segoe UI"/>
                <a:cs typeface="Segoe UI"/>
              </a:rPr>
              <a:t>nối </a:t>
            </a:r>
            <a:r>
              <a:rPr sz="2400" spc="-5" dirty="0">
                <a:latin typeface="Segoe UI"/>
                <a:cs typeface="Segoe UI"/>
              </a:rPr>
              <a:t>của </a:t>
            </a:r>
            <a:r>
              <a:rPr sz="2400" spc="5" dirty="0">
                <a:latin typeface="Segoe UI"/>
                <a:cs typeface="Segoe UI"/>
              </a:rPr>
              <a:t>bạn </a:t>
            </a:r>
            <a:r>
              <a:rPr sz="2400" dirty="0">
                <a:latin typeface="Segoe UI"/>
                <a:cs typeface="Segoe UI"/>
              </a:rPr>
              <a:t>với đám </a:t>
            </a:r>
            <a:r>
              <a:rPr sz="2400" spc="-5" dirty="0">
                <a:latin typeface="Segoe UI"/>
                <a:cs typeface="Segoe UI"/>
              </a:rPr>
              <a:t>mây là </a:t>
            </a:r>
            <a:r>
              <a:rPr sz="2400" spc="5" dirty="0">
                <a:latin typeface="Segoe UI"/>
                <a:cs typeface="Segoe UI"/>
              </a:rPr>
              <a:t>đối </a:t>
            </a:r>
            <a:r>
              <a:rPr sz="2400" spc="-5" dirty="0">
                <a:latin typeface="Segoe UI"/>
                <a:cs typeface="Segoe UI"/>
              </a:rPr>
              <a:t>xứng, </a:t>
            </a:r>
            <a:r>
              <a:rPr sz="2400" dirty="0">
                <a:latin typeface="Segoe UI"/>
                <a:cs typeface="Segoe UI"/>
              </a:rPr>
              <a:t>thì </a:t>
            </a:r>
            <a:r>
              <a:rPr sz="2400" spc="-5" dirty="0">
                <a:latin typeface="Segoe UI"/>
                <a:cs typeface="Segoe UI"/>
              </a:rPr>
              <a:t>có  nghĩa là </a:t>
            </a:r>
            <a:r>
              <a:rPr sz="2400" spc="5" dirty="0">
                <a:latin typeface="Segoe UI"/>
                <a:cs typeface="Segoe UI"/>
              </a:rPr>
              <a:t>bạn </a:t>
            </a:r>
            <a:r>
              <a:rPr sz="2400" spc="-5" dirty="0">
                <a:latin typeface="Segoe UI"/>
                <a:cs typeface="Segoe UI"/>
              </a:rPr>
              <a:t>đang </a:t>
            </a:r>
            <a:r>
              <a:rPr sz="2400" dirty="0">
                <a:latin typeface="Segoe UI"/>
                <a:cs typeface="Segoe UI"/>
              </a:rPr>
              <a:t>gửi </a:t>
            </a:r>
            <a:r>
              <a:rPr sz="2400" spc="-25" dirty="0">
                <a:latin typeface="Segoe UI"/>
                <a:cs typeface="Segoe UI"/>
              </a:rPr>
              <a:t>và </a:t>
            </a:r>
            <a:r>
              <a:rPr sz="2400" dirty="0">
                <a:latin typeface="Segoe UI"/>
                <a:cs typeface="Segoe UI"/>
              </a:rPr>
              <a:t>nhận </a:t>
            </a:r>
            <a:r>
              <a:rPr sz="2400" spc="5" dirty="0">
                <a:latin typeface="Segoe UI"/>
                <a:cs typeface="Segoe UI"/>
              </a:rPr>
              <a:t>dữ </a:t>
            </a:r>
            <a:r>
              <a:rPr sz="2400" spc="-5" dirty="0">
                <a:latin typeface="Segoe UI"/>
                <a:cs typeface="Segoe UI"/>
              </a:rPr>
              <a:t>liệu </a:t>
            </a:r>
            <a:r>
              <a:rPr sz="2400" dirty="0">
                <a:latin typeface="Segoe UI"/>
                <a:cs typeface="Segoe UI"/>
              </a:rPr>
              <a:t>ở </a:t>
            </a:r>
            <a:r>
              <a:rPr sz="2400" spc="-5" dirty="0">
                <a:latin typeface="Segoe UI"/>
                <a:cs typeface="Segoe UI"/>
              </a:rPr>
              <a:t>mức </a:t>
            </a:r>
            <a:r>
              <a:rPr sz="2400" dirty="0">
                <a:latin typeface="Segoe UI"/>
                <a:cs typeface="Segoe UI"/>
              </a:rPr>
              <a:t>tương </a:t>
            </a:r>
            <a:r>
              <a:rPr sz="2400" spc="5" dirty="0">
                <a:latin typeface="Segoe UI"/>
                <a:cs typeface="Segoe UI"/>
              </a:rPr>
              <a:t>tự </a:t>
            </a:r>
            <a:r>
              <a:rPr sz="2400" dirty="0">
                <a:latin typeface="Segoe UI"/>
                <a:cs typeface="Segoe UI"/>
              </a:rPr>
              <a:t>về  </a:t>
            </a:r>
            <a:r>
              <a:rPr sz="2400" spc="-5" dirty="0">
                <a:latin typeface="Segoe UI"/>
                <a:cs typeface="Segoe UI"/>
              </a:rPr>
              <a:t>tốc</a:t>
            </a:r>
            <a:r>
              <a:rPr sz="2400" spc="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độ.</a:t>
            </a:r>
            <a:endParaRPr sz="2400">
              <a:latin typeface="Segoe UI"/>
              <a:cs typeface="Segoe UI"/>
            </a:endParaRPr>
          </a:p>
          <a:p>
            <a:pPr marL="243840" marR="6350" indent="-231775" algn="just">
              <a:lnSpc>
                <a:spcPct val="100000"/>
              </a:lnSpc>
              <a:buClr>
                <a:srgbClr val="FF6400"/>
              </a:buClr>
              <a:buFont typeface="Wingdings"/>
              <a:buChar char=""/>
              <a:tabLst>
                <a:tab pos="244475" algn="l"/>
              </a:tabLst>
            </a:pPr>
            <a:r>
              <a:rPr sz="2400" dirty="0">
                <a:latin typeface="Segoe UI"/>
                <a:cs typeface="Segoe UI"/>
              </a:rPr>
              <a:t>Nếu </a:t>
            </a:r>
            <a:r>
              <a:rPr sz="2400" spc="-5" dirty="0">
                <a:latin typeface="Segoe UI"/>
                <a:cs typeface="Segoe UI"/>
              </a:rPr>
              <a:t>kết </a:t>
            </a:r>
            <a:r>
              <a:rPr sz="2400" dirty="0">
                <a:latin typeface="Segoe UI"/>
                <a:cs typeface="Segoe UI"/>
              </a:rPr>
              <a:t>nối của </a:t>
            </a:r>
            <a:r>
              <a:rPr sz="2400" spc="5" dirty="0">
                <a:latin typeface="Segoe UI"/>
                <a:cs typeface="Segoe UI"/>
              </a:rPr>
              <a:t>bạn </a:t>
            </a:r>
            <a:r>
              <a:rPr sz="2400" dirty="0">
                <a:latin typeface="Segoe UI"/>
                <a:cs typeface="Segoe UI"/>
              </a:rPr>
              <a:t>là </a:t>
            </a:r>
            <a:r>
              <a:rPr sz="2400" spc="-5" dirty="0">
                <a:latin typeface="Segoe UI"/>
                <a:cs typeface="Segoe UI"/>
              </a:rPr>
              <a:t>không </a:t>
            </a:r>
            <a:r>
              <a:rPr sz="2400" dirty="0">
                <a:latin typeface="Segoe UI"/>
                <a:cs typeface="Segoe UI"/>
              </a:rPr>
              <a:t>đối xứng </a:t>
            </a:r>
            <a:r>
              <a:rPr sz="2400" spc="5" dirty="0">
                <a:latin typeface="Segoe UI"/>
                <a:cs typeface="Segoe UI"/>
              </a:rPr>
              <a:t>thì </a:t>
            </a:r>
            <a:r>
              <a:rPr sz="2400" dirty="0">
                <a:latin typeface="Segoe UI"/>
                <a:cs typeface="Segoe UI"/>
              </a:rPr>
              <a:t>tốc </a:t>
            </a:r>
            <a:r>
              <a:rPr sz="2400" spc="5" dirty="0">
                <a:latin typeface="Segoe UI"/>
                <a:cs typeface="Segoe UI"/>
              </a:rPr>
              <a:t>độ gửi </a:t>
            </a:r>
            <a:r>
              <a:rPr sz="2400" dirty="0">
                <a:latin typeface="Segoe UI"/>
                <a:cs typeface="Segoe UI"/>
              </a:rPr>
              <a:t>dữ  </a:t>
            </a:r>
            <a:r>
              <a:rPr sz="2400" spc="-5" dirty="0">
                <a:latin typeface="Segoe UI"/>
                <a:cs typeface="Segoe UI"/>
              </a:rPr>
              <a:t>liệu </a:t>
            </a:r>
            <a:r>
              <a:rPr sz="2400" dirty="0">
                <a:latin typeface="Segoe UI"/>
                <a:cs typeface="Segoe UI"/>
              </a:rPr>
              <a:t>sẽ </a:t>
            </a:r>
            <a:r>
              <a:rPr sz="2400" spc="-5" dirty="0">
                <a:latin typeface="Segoe UI"/>
                <a:cs typeface="Segoe UI"/>
              </a:rPr>
              <a:t>chậm hơn nhận </a:t>
            </a:r>
            <a:r>
              <a:rPr sz="2400" dirty="0">
                <a:latin typeface="Segoe UI"/>
                <a:cs typeface="Segoe UI"/>
              </a:rPr>
              <a:t>dữ</a:t>
            </a:r>
            <a:r>
              <a:rPr sz="2400" spc="8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liệu.</a:t>
            </a:r>
            <a:endParaRPr sz="24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4973" y="3916321"/>
            <a:ext cx="4808483" cy="2604595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24" y="155262"/>
            <a:ext cx="8072120" cy="3004820"/>
          </a:xfrm>
          <a:prstGeom prst="rect">
            <a:avLst/>
          </a:prstGeom>
        </p:spPr>
        <p:txBody>
          <a:bodyPr vert="horz" wrap="square" lIns="0" tIns="221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45"/>
              </a:spcBef>
            </a:pPr>
            <a:r>
              <a:rPr sz="2400" b="1" spc="-5" dirty="0">
                <a:solidFill>
                  <a:srgbClr val="0070C0"/>
                </a:solidFill>
                <a:latin typeface="Tahoma"/>
                <a:cs typeface="Tahoma"/>
              </a:rPr>
              <a:t>Mạng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50"/>
              </a:spcBef>
            </a:pPr>
            <a:r>
              <a:rPr sz="2400" b="1" spc="-5" dirty="0">
                <a:solidFill>
                  <a:srgbClr val="0070C0"/>
                </a:solidFill>
                <a:latin typeface="Segoe UI"/>
                <a:cs typeface="Segoe UI"/>
              </a:rPr>
              <a:t>Chúng </a:t>
            </a:r>
            <a:r>
              <a:rPr sz="2400" b="1" dirty="0">
                <a:solidFill>
                  <a:srgbClr val="0070C0"/>
                </a:solidFill>
                <a:latin typeface="Segoe UI"/>
                <a:cs typeface="Segoe UI"/>
              </a:rPr>
              <a:t>ta cần làm</a:t>
            </a:r>
            <a:r>
              <a:rPr sz="2400" b="1" spc="-10" dirty="0">
                <a:solidFill>
                  <a:srgbClr val="0070C0"/>
                </a:solidFill>
                <a:latin typeface="Segoe UI"/>
                <a:cs typeface="Segoe UI"/>
              </a:rPr>
              <a:t> </a:t>
            </a:r>
            <a:r>
              <a:rPr sz="2400" b="1" dirty="0">
                <a:solidFill>
                  <a:srgbClr val="0070C0"/>
                </a:solidFill>
                <a:latin typeface="Segoe UI"/>
                <a:cs typeface="Segoe UI"/>
              </a:rPr>
              <a:t>gì?</a:t>
            </a:r>
            <a:endParaRPr sz="2400">
              <a:latin typeface="Segoe UI"/>
              <a:cs typeface="Segoe UI"/>
            </a:endParaRPr>
          </a:p>
          <a:p>
            <a:pPr marL="243840" marR="6985" indent="-231775">
              <a:lnSpc>
                <a:spcPct val="100000"/>
              </a:lnSpc>
              <a:buClr>
                <a:srgbClr val="FF6400"/>
              </a:buClr>
              <a:buFont typeface="Wingdings"/>
              <a:buChar char=""/>
              <a:tabLst>
                <a:tab pos="244475" algn="l"/>
              </a:tabLst>
            </a:pPr>
            <a:r>
              <a:rPr sz="2400" dirty="0">
                <a:latin typeface="Segoe UI"/>
                <a:cs typeface="Segoe UI"/>
              </a:rPr>
              <a:t>Phải tính </a:t>
            </a:r>
            <a:r>
              <a:rPr sz="2400" spc="-10" dirty="0">
                <a:latin typeface="Segoe UI"/>
                <a:cs typeface="Segoe UI"/>
              </a:rPr>
              <a:t>toán </a:t>
            </a:r>
            <a:r>
              <a:rPr sz="2400" dirty="0">
                <a:latin typeface="Segoe UI"/>
                <a:cs typeface="Segoe UI"/>
              </a:rPr>
              <a:t>được dữ </a:t>
            </a:r>
            <a:r>
              <a:rPr sz="2400" spc="-5" dirty="0">
                <a:latin typeface="Segoe UI"/>
                <a:cs typeface="Segoe UI"/>
              </a:rPr>
              <a:t>liệu </a:t>
            </a:r>
            <a:r>
              <a:rPr sz="2400" dirty="0">
                <a:latin typeface="Segoe UI"/>
                <a:cs typeface="Segoe UI"/>
              </a:rPr>
              <a:t>sẽ </a:t>
            </a:r>
            <a:r>
              <a:rPr sz="2400" spc="-5" dirty="0">
                <a:latin typeface="Segoe UI"/>
                <a:cs typeface="Segoe UI"/>
              </a:rPr>
              <a:t>được </a:t>
            </a:r>
            <a:r>
              <a:rPr sz="2400" spc="5" dirty="0">
                <a:latin typeface="Segoe UI"/>
                <a:cs typeface="Segoe UI"/>
              </a:rPr>
              <a:t>di </a:t>
            </a:r>
            <a:r>
              <a:rPr sz="2400" dirty="0">
                <a:latin typeface="Segoe UI"/>
                <a:cs typeface="Segoe UI"/>
              </a:rPr>
              <a:t>chuyển </a:t>
            </a:r>
            <a:r>
              <a:rPr sz="2400" spc="-15" dirty="0">
                <a:latin typeface="Segoe UI"/>
                <a:cs typeface="Segoe UI"/>
              </a:rPr>
              <a:t>vào </a:t>
            </a:r>
            <a:r>
              <a:rPr sz="2400" spc="-20" dirty="0">
                <a:latin typeface="Segoe UI"/>
                <a:cs typeface="Segoe UI"/>
              </a:rPr>
              <a:t>và </a:t>
            </a:r>
            <a:r>
              <a:rPr sz="2400" spc="5" dirty="0">
                <a:latin typeface="Segoe UI"/>
                <a:cs typeface="Segoe UI"/>
              </a:rPr>
              <a:t>ra  </a:t>
            </a:r>
            <a:r>
              <a:rPr sz="2400" spc="-5" dirty="0">
                <a:latin typeface="Segoe UI"/>
                <a:cs typeface="Segoe UI"/>
              </a:rPr>
              <a:t>khỏi</a:t>
            </a:r>
            <a:r>
              <a:rPr sz="2400" spc="1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Cloud.</a:t>
            </a:r>
            <a:endParaRPr sz="2400">
              <a:latin typeface="Segoe UI"/>
              <a:cs typeface="Segoe UI"/>
            </a:endParaRPr>
          </a:p>
          <a:p>
            <a:pPr marL="243840" indent="-231775">
              <a:lnSpc>
                <a:spcPct val="100000"/>
              </a:lnSpc>
              <a:buClr>
                <a:srgbClr val="FF6400"/>
              </a:buClr>
              <a:buFont typeface="Wingdings"/>
              <a:buChar char=""/>
              <a:tabLst>
                <a:tab pos="244475" algn="l"/>
              </a:tabLst>
            </a:pPr>
            <a:r>
              <a:rPr sz="2400" dirty="0">
                <a:latin typeface="Segoe UI"/>
                <a:cs typeface="Segoe UI"/>
              </a:rPr>
              <a:t>Cần phải xác </a:t>
            </a:r>
            <a:r>
              <a:rPr sz="2400" spc="-5" dirty="0">
                <a:latin typeface="Segoe UI"/>
                <a:cs typeface="Segoe UI"/>
              </a:rPr>
              <a:t>định được dung lượng </a:t>
            </a:r>
            <a:r>
              <a:rPr sz="2400" dirty="0">
                <a:latin typeface="Segoe UI"/>
                <a:cs typeface="Segoe UI"/>
              </a:rPr>
              <a:t>bạn sẽ sử</a:t>
            </a:r>
            <a:r>
              <a:rPr sz="2400" spc="8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dụng</a:t>
            </a:r>
            <a:endParaRPr sz="2400">
              <a:latin typeface="Segoe UI"/>
              <a:cs typeface="Segoe UI"/>
            </a:endParaRPr>
          </a:p>
          <a:p>
            <a:pPr marL="243840" marR="5080" indent="-231775">
              <a:lnSpc>
                <a:spcPct val="100000"/>
              </a:lnSpc>
              <a:buClr>
                <a:srgbClr val="FF6400"/>
              </a:buClr>
              <a:buFont typeface="Wingdings"/>
              <a:buChar char=""/>
              <a:tabLst>
                <a:tab pos="244475" algn="l"/>
              </a:tabLst>
            </a:pPr>
            <a:r>
              <a:rPr sz="2400" dirty="0">
                <a:latin typeface="Segoe UI"/>
                <a:cs typeface="Segoe UI"/>
              </a:rPr>
              <a:t>Cần phải xác định </a:t>
            </a:r>
            <a:r>
              <a:rPr sz="2400" spc="-5" dirty="0">
                <a:latin typeface="Segoe UI"/>
                <a:cs typeface="Segoe UI"/>
              </a:rPr>
              <a:t>yêu </a:t>
            </a:r>
            <a:r>
              <a:rPr sz="2400" dirty="0">
                <a:latin typeface="Segoe UI"/>
                <a:cs typeface="Segoe UI"/>
              </a:rPr>
              <a:t>cầu </a:t>
            </a:r>
            <a:r>
              <a:rPr sz="2400" spc="-10" dirty="0">
                <a:latin typeface="Segoe UI"/>
                <a:cs typeface="Segoe UI"/>
              </a:rPr>
              <a:t>băng </a:t>
            </a:r>
            <a:r>
              <a:rPr sz="2400" spc="-5" dirty="0">
                <a:latin typeface="Segoe UI"/>
                <a:cs typeface="Segoe UI"/>
              </a:rPr>
              <a:t>thông </a:t>
            </a:r>
            <a:r>
              <a:rPr sz="2400" dirty="0">
                <a:latin typeface="Segoe UI"/>
                <a:cs typeface="Segoe UI"/>
              </a:rPr>
              <a:t>của bạn để </a:t>
            </a:r>
            <a:r>
              <a:rPr sz="2400" spc="-5" dirty="0">
                <a:latin typeface="Segoe UI"/>
                <a:cs typeface="Segoe UI"/>
              </a:rPr>
              <a:t>quyết  định </a:t>
            </a:r>
            <a:r>
              <a:rPr sz="2400" dirty="0">
                <a:latin typeface="Segoe UI"/>
                <a:cs typeface="Segoe UI"/>
              </a:rPr>
              <a:t>sử </a:t>
            </a:r>
            <a:r>
              <a:rPr sz="2400" spc="-5" dirty="0">
                <a:latin typeface="Segoe UI"/>
                <a:cs typeface="Segoe UI"/>
              </a:rPr>
              <a:t>dụng gói dịch </a:t>
            </a:r>
            <a:r>
              <a:rPr sz="2400" dirty="0">
                <a:latin typeface="Segoe UI"/>
                <a:cs typeface="Segoe UI"/>
              </a:rPr>
              <a:t>vụ </a:t>
            </a:r>
            <a:r>
              <a:rPr sz="2400" spc="-10" dirty="0">
                <a:latin typeface="Segoe UI"/>
                <a:cs typeface="Segoe UI"/>
              </a:rPr>
              <a:t>internet </a:t>
            </a:r>
            <a:r>
              <a:rPr sz="2400" spc="-5" dirty="0">
                <a:latin typeface="Segoe UI"/>
                <a:cs typeface="Segoe UI"/>
              </a:rPr>
              <a:t>của</a:t>
            </a:r>
            <a:r>
              <a:rPr sz="2400" spc="130" dirty="0">
                <a:latin typeface="Segoe UI"/>
                <a:cs typeface="Segoe UI"/>
              </a:rPr>
              <a:t> </a:t>
            </a:r>
            <a:r>
              <a:rPr sz="2400" spc="-100" dirty="0">
                <a:latin typeface="Segoe UI"/>
                <a:cs typeface="Segoe UI"/>
              </a:rPr>
              <a:t>ISP.</a:t>
            </a:r>
            <a:endParaRPr sz="24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9716" y="3129115"/>
            <a:ext cx="4857750" cy="3500727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24" y="364660"/>
            <a:ext cx="11645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Dịch</a:t>
            </a:r>
            <a:r>
              <a:rPr spc="-75" dirty="0"/>
              <a:t> </a:t>
            </a:r>
            <a:r>
              <a:rPr dirty="0"/>
              <a:t>vụ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24" y="939817"/>
            <a:ext cx="8073390" cy="3683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70C0"/>
                </a:solidFill>
                <a:latin typeface="Segoe UI"/>
                <a:cs typeface="Segoe UI"/>
              </a:rPr>
              <a:t>Dịch vụ </a:t>
            </a:r>
            <a:r>
              <a:rPr sz="2400" b="1" dirty="0">
                <a:solidFill>
                  <a:srgbClr val="0070C0"/>
                </a:solidFill>
                <a:latin typeface="Segoe UI"/>
                <a:cs typeface="Segoe UI"/>
              </a:rPr>
              <a:t>là</a:t>
            </a:r>
            <a:r>
              <a:rPr sz="2400" b="1" spc="15" dirty="0">
                <a:solidFill>
                  <a:srgbClr val="0070C0"/>
                </a:solidFill>
                <a:latin typeface="Segoe UI"/>
                <a:cs typeface="Segoe UI"/>
              </a:rPr>
              <a:t> </a:t>
            </a:r>
            <a:r>
              <a:rPr sz="2400" b="1" dirty="0">
                <a:solidFill>
                  <a:srgbClr val="0070C0"/>
                </a:solidFill>
                <a:latin typeface="Segoe UI"/>
                <a:cs typeface="Segoe UI"/>
              </a:rPr>
              <a:t>gì?</a:t>
            </a:r>
            <a:endParaRPr sz="2400">
              <a:latin typeface="Segoe UI"/>
              <a:cs typeface="Segoe UI"/>
            </a:endParaRPr>
          </a:p>
          <a:p>
            <a:pPr marL="243840" marR="8890" indent="-231775" algn="just">
              <a:lnSpc>
                <a:spcPct val="100000"/>
              </a:lnSpc>
              <a:buClr>
                <a:srgbClr val="FF6400"/>
              </a:buClr>
              <a:buFont typeface="Wingdings"/>
              <a:buChar char=""/>
              <a:tabLst>
                <a:tab pos="244475" algn="l"/>
              </a:tabLst>
            </a:pPr>
            <a:r>
              <a:rPr sz="2400" dirty="0">
                <a:latin typeface="Segoe UI"/>
                <a:cs typeface="Segoe UI"/>
              </a:rPr>
              <a:t>Các nhà </a:t>
            </a:r>
            <a:r>
              <a:rPr sz="2400" spc="-5" dirty="0">
                <a:latin typeface="Segoe UI"/>
                <a:cs typeface="Segoe UI"/>
              </a:rPr>
              <a:t>cung cấp </a:t>
            </a:r>
            <a:r>
              <a:rPr sz="2400" dirty="0">
                <a:latin typeface="Segoe UI"/>
                <a:cs typeface="Segoe UI"/>
              </a:rPr>
              <a:t>dịch vụ </a:t>
            </a:r>
            <a:r>
              <a:rPr sz="2400" spc="-10" dirty="0">
                <a:latin typeface="Segoe UI"/>
                <a:cs typeface="Segoe UI"/>
              </a:rPr>
              <a:t>trên </a:t>
            </a:r>
            <a:r>
              <a:rPr sz="2400" dirty="0">
                <a:latin typeface="Segoe UI"/>
                <a:cs typeface="Segoe UI"/>
              </a:rPr>
              <a:t>Cloud sẽ cung </a:t>
            </a:r>
            <a:r>
              <a:rPr sz="2400" spc="-5" dirty="0">
                <a:latin typeface="Segoe UI"/>
                <a:cs typeface="Segoe UI"/>
              </a:rPr>
              <a:t>cấp </a:t>
            </a:r>
            <a:r>
              <a:rPr sz="2400" dirty="0">
                <a:latin typeface="Segoe UI"/>
                <a:cs typeface="Segoe UI"/>
              </a:rPr>
              <a:t>các dịch  vụ </a:t>
            </a:r>
            <a:r>
              <a:rPr sz="2400" spc="-5" dirty="0">
                <a:latin typeface="Segoe UI"/>
                <a:cs typeface="Segoe UI"/>
              </a:rPr>
              <a:t>mà công </a:t>
            </a:r>
            <a:r>
              <a:rPr sz="2400" dirty="0">
                <a:latin typeface="Segoe UI"/>
                <a:cs typeface="Segoe UI"/>
              </a:rPr>
              <a:t>ty bạn </a:t>
            </a:r>
            <a:r>
              <a:rPr sz="2400" spc="-5" dirty="0">
                <a:latin typeface="Segoe UI"/>
                <a:cs typeface="Segoe UI"/>
              </a:rPr>
              <a:t>cần </a:t>
            </a:r>
            <a:r>
              <a:rPr sz="2400" dirty="0">
                <a:latin typeface="Segoe UI"/>
                <a:cs typeface="Segoe UI"/>
              </a:rPr>
              <a:t>sử</a:t>
            </a:r>
            <a:r>
              <a:rPr sz="2400" spc="6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dụng</a:t>
            </a:r>
            <a:endParaRPr sz="2400">
              <a:latin typeface="Segoe UI"/>
              <a:cs typeface="Segoe UI"/>
            </a:endParaRPr>
          </a:p>
          <a:p>
            <a:pPr marL="243840" marR="6350" indent="-231775" algn="just">
              <a:lnSpc>
                <a:spcPct val="100000"/>
              </a:lnSpc>
              <a:buClr>
                <a:srgbClr val="FF6400"/>
              </a:buClr>
              <a:buFont typeface="Wingdings"/>
              <a:buChar char=""/>
              <a:tabLst>
                <a:tab pos="244475" algn="l"/>
              </a:tabLst>
            </a:pPr>
            <a:r>
              <a:rPr sz="2400" dirty="0">
                <a:latin typeface="Segoe UI"/>
                <a:cs typeface="Segoe UI"/>
              </a:rPr>
              <a:t>Dịch vụ cung </a:t>
            </a:r>
            <a:r>
              <a:rPr sz="2400" spc="-5" dirty="0">
                <a:latin typeface="Segoe UI"/>
                <a:cs typeface="Segoe UI"/>
              </a:rPr>
              <a:t>cấp </a:t>
            </a:r>
            <a:r>
              <a:rPr sz="2400" dirty="0">
                <a:latin typeface="Segoe UI"/>
                <a:cs typeface="Segoe UI"/>
              </a:rPr>
              <a:t>cần </a:t>
            </a:r>
            <a:r>
              <a:rPr sz="2400" spc="-5" dirty="0">
                <a:latin typeface="Segoe UI"/>
                <a:cs typeface="Segoe UI"/>
              </a:rPr>
              <a:t>được </a:t>
            </a:r>
            <a:r>
              <a:rPr sz="2400" dirty="0">
                <a:latin typeface="Segoe UI"/>
                <a:cs typeface="Segoe UI"/>
              </a:rPr>
              <a:t>nhà </a:t>
            </a:r>
            <a:r>
              <a:rPr sz="2400" spc="-5" dirty="0">
                <a:latin typeface="Segoe UI"/>
                <a:cs typeface="Segoe UI"/>
              </a:rPr>
              <a:t>cung </a:t>
            </a:r>
            <a:r>
              <a:rPr sz="2400" dirty="0">
                <a:latin typeface="Segoe UI"/>
                <a:cs typeface="Segoe UI"/>
              </a:rPr>
              <a:t>cấp </a:t>
            </a:r>
            <a:r>
              <a:rPr sz="2400" spc="-5" dirty="0">
                <a:latin typeface="Segoe UI"/>
                <a:cs typeface="Segoe UI"/>
              </a:rPr>
              <a:t>Cloud cấp </a:t>
            </a:r>
            <a:r>
              <a:rPr sz="2400" dirty="0">
                <a:latin typeface="Segoe UI"/>
                <a:cs typeface="Segoe UI"/>
              </a:rPr>
              <a:t>tài  </a:t>
            </a:r>
            <a:r>
              <a:rPr sz="2400" spc="-5" dirty="0">
                <a:latin typeface="Segoe UI"/>
                <a:cs typeface="Segoe UI"/>
              </a:rPr>
              <a:t>khoản (OpenID). Dựa </a:t>
            </a:r>
            <a:r>
              <a:rPr sz="2400" spc="-10" dirty="0">
                <a:latin typeface="Segoe UI"/>
                <a:cs typeface="Segoe UI"/>
              </a:rPr>
              <a:t>trên </a:t>
            </a:r>
            <a:r>
              <a:rPr sz="2400" spc="-5" dirty="0">
                <a:latin typeface="Segoe UI"/>
                <a:cs typeface="Segoe UI"/>
              </a:rPr>
              <a:t>thông tin </a:t>
            </a:r>
            <a:r>
              <a:rPr sz="2400" dirty="0">
                <a:latin typeface="Segoe UI"/>
                <a:cs typeface="Segoe UI"/>
              </a:rPr>
              <a:t>về tài khoản </a:t>
            </a:r>
            <a:r>
              <a:rPr sz="2400" spc="-30" dirty="0">
                <a:latin typeface="Segoe UI"/>
                <a:cs typeface="Segoe UI"/>
              </a:rPr>
              <a:t>này, </a:t>
            </a:r>
            <a:r>
              <a:rPr sz="2400" dirty="0">
                <a:latin typeface="Segoe UI"/>
                <a:cs typeface="Segoe UI"/>
              </a:rPr>
              <a:t>các  ứng </a:t>
            </a:r>
            <a:r>
              <a:rPr sz="2400" spc="-5" dirty="0">
                <a:latin typeface="Segoe UI"/>
                <a:cs typeface="Segoe UI"/>
              </a:rPr>
              <a:t>dụng </a:t>
            </a:r>
            <a:r>
              <a:rPr sz="2400" dirty="0">
                <a:latin typeface="Segoe UI"/>
                <a:cs typeface="Segoe UI"/>
              </a:rPr>
              <a:t>có </a:t>
            </a:r>
            <a:r>
              <a:rPr sz="2400" spc="-5" dirty="0">
                <a:latin typeface="Segoe UI"/>
                <a:cs typeface="Segoe UI"/>
              </a:rPr>
              <a:t>thể </a:t>
            </a:r>
            <a:r>
              <a:rPr sz="2400" dirty="0">
                <a:latin typeface="Segoe UI"/>
                <a:cs typeface="Segoe UI"/>
              </a:rPr>
              <a:t>xác định </a:t>
            </a:r>
            <a:r>
              <a:rPr sz="2400" spc="5" dirty="0">
                <a:latin typeface="Segoe UI"/>
                <a:cs typeface="Segoe UI"/>
              </a:rPr>
              <a:t>ai </a:t>
            </a:r>
            <a:r>
              <a:rPr sz="2400" spc="-5" dirty="0">
                <a:latin typeface="Segoe UI"/>
                <a:cs typeface="Segoe UI"/>
              </a:rPr>
              <a:t>là </a:t>
            </a:r>
            <a:r>
              <a:rPr sz="2400" dirty="0">
                <a:latin typeface="Segoe UI"/>
                <a:cs typeface="Segoe UI"/>
              </a:rPr>
              <a:t>người sử dụng </a:t>
            </a:r>
            <a:r>
              <a:rPr sz="2400" spc="-25" dirty="0">
                <a:latin typeface="Segoe UI"/>
                <a:cs typeface="Segoe UI"/>
              </a:rPr>
              <a:t>và </a:t>
            </a:r>
            <a:r>
              <a:rPr sz="2400" dirty="0">
                <a:latin typeface="Segoe UI"/>
                <a:cs typeface="Segoe UI"/>
              </a:rPr>
              <a:t>những gì  </a:t>
            </a:r>
            <a:r>
              <a:rPr sz="2400" spc="-5" dirty="0">
                <a:latin typeface="Segoe UI"/>
                <a:cs typeface="Segoe UI"/>
              </a:rPr>
              <a:t>họ được </a:t>
            </a:r>
            <a:r>
              <a:rPr sz="2400" dirty="0">
                <a:latin typeface="Segoe UI"/>
                <a:cs typeface="Segoe UI"/>
              </a:rPr>
              <a:t>phép</a:t>
            </a:r>
            <a:r>
              <a:rPr sz="2400" spc="3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làm.</a:t>
            </a:r>
            <a:endParaRPr sz="2400">
              <a:latin typeface="Segoe UI"/>
              <a:cs typeface="Segoe UI"/>
            </a:endParaRPr>
          </a:p>
          <a:p>
            <a:pPr marL="243840" marR="5080" indent="-231775" algn="just">
              <a:lnSpc>
                <a:spcPct val="100000"/>
              </a:lnSpc>
              <a:buClr>
                <a:srgbClr val="FF6400"/>
              </a:buClr>
              <a:buFont typeface="Wingdings"/>
              <a:buChar char=""/>
              <a:tabLst>
                <a:tab pos="244475" algn="l"/>
              </a:tabLst>
            </a:pPr>
            <a:r>
              <a:rPr sz="2400" spc="-5" dirty="0">
                <a:latin typeface="Segoe UI"/>
                <a:cs typeface="Segoe UI"/>
              </a:rPr>
              <a:t>Ví </a:t>
            </a:r>
            <a:r>
              <a:rPr sz="2400" dirty="0">
                <a:latin typeface="Segoe UI"/>
                <a:cs typeface="Segoe UI"/>
              </a:rPr>
              <a:t>dụ để </a:t>
            </a:r>
            <a:r>
              <a:rPr sz="2400" spc="-10" dirty="0">
                <a:latin typeface="Segoe UI"/>
                <a:cs typeface="Segoe UI"/>
              </a:rPr>
              <a:t>sử </a:t>
            </a:r>
            <a:r>
              <a:rPr sz="2400" spc="-5" dirty="0">
                <a:latin typeface="Segoe UI"/>
                <a:cs typeface="Segoe UI"/>
              </a:rPr>
              <a:t>dụng </a:t>
            </a:r>
            <a:r>
              <a:rPr sz="2400" dirty="0">
                <a:latin typeface="Segoe UI"/>
                <a:cs typeface="Segoe UI"/>
              </a:rPr>
              <a:t>App </a:t>
            </a:r>
            <a:r>
              <a:rPr sz="2400" spc="-5" dirty="0">
                <a:latin typeface="Segoe UI"/>
                <a:cs typeface="Segoe UI"/>
              </a:rPr>
              <a:t>Engine, Google </a:t>
            </a:r>
            <a:r>
              <a:rPr sz="2400" spc="-10" dirty="0">
                <a:latin typeface="Segoe UI"/>
                <a:cs typeface="Segoe UI"/>
              </a:rPr>
              <a:t>yêu </a:t>
            </a:r>
            <a:r>
              <a:rPr sz="2400" dirty="0">
                <a:latin typeface="Segoe UI"/>
                <a:cs typeface="Segoe UI"/>
              </a:rPr>
              <a:t>cầu </a:t>
            </a:r>
            <a:r>
              <a:rPr sz="2400" spc="-5" dirty="0">
                <a:latin typeface="Segoe UI"/>
                <a:cs typeface="Segoe UI"/>
              </a:rPr>
              <a:t>một </a:t>
            </a:r>
            <a:r>
              <a:rPr sz="2400" dirty="0">
                <a:latin typeface="Segoe UI"/>
                <a:cs typeface="Segoe UI"/>
              </a:rPr>
              <a:t>tài  </a:t>
            </a:r>
            <a:r>
              <a:rPr sz="2400" spc="-5" dirty="0">
                <a:latin typeface="Segoe UI"/>
                <a:cs typeface="Segoe UI"/>
              </a:rPr>
              <a:t>khoản Google, </a:t>
            </a:r>
            <a:r>
              <a:rPr sz="2400" spc="-25" dirty="0">
                <a:latin typeface="Segoe UI"/>
                <a:cs typeface="Segoe UI"/>
              </a:rPr>
              <a:t>và </a:t>
            </a:r>
            <a:r>
              <a:rPr sz="2400" spc="-5" dirty="0">
                <a:latin typeface="Segoe UI"/>
                <a:cs typeface="Segoe UI"/>
              </a:rPr>
              <a:t>Microsoft Azure yêu cầu </a:t>
            </a:r>
            <a:r>
              <a:rPr sz="2400" dirty="0">
                <a:latin typeface="Segoe UI"/>
                <a:cs typeface="Segoe UI"/>
              </a:rPr>
              <a:t>sử </a:t>
            </a:r>
            <a:r>
              <a:rPr sz="2400" spc="-5" dirty="0">
                <a:latin typeface="Segoe UI"/>
                <a:cs typeface="Segoe UI"/>
              </a:rPr>
              <a:t>dụng </a:t>
            </a:r>
            <a:r>
              <a:rPr sz="2400" dirty="0">
                <a:latin typeface="Segoe UI"/>
                <a:cs typeface="Segoe UI"/>
              </a:rPr>
              <a:t>tài  </a:t>
            </a:r>
            <a:r>
              <a:rPr sz="2400" spc="-5" dirty="0">
                <a:latin typeface="Segoe UI"/>
                <a:cs typeface="Segoe UI"/>
              </a:rPr>
              <a:t>khoản Windows </a:t>
            </a:r>
            <a:r>
              <a:rPr sz="2400" spc="-10" dirty="0">
                <a:latin typeface="Segoe UI"/>
                <a:cs typeface="Segoe UI"/>
              </a:rPr>
              <a:t>Live</a:t>
            </a:r>
            <a:r>
              <a:rPr sz="2400" spc="45" dirty="0">
                <a:latin typeface="Segoe UI"/>
                <a:cs typeface="Segoe UI"/>
              </a:rPr>
              <a:t> </a:t>
            </a:r>
            <a:r>
              <a:rPr sz="2400" spc="-55" dirty="0">
                <a:latin typeface="Segoe UI"/>
                <a:cs typeface="Segoe UI"/>
              </a:rPr>
              <a:t>ID.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02924" y="6342345"/>
            <a:ext cx="26308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Bài </a:t>
            </a:r>
            <a:r>
              <a:rPr sz="1200" dirty="0">
                <a:solidFill>
                  <a:srgbClr val="898989"/>
                </a:solidFill>
                <a:latin typeface="Tahoma"/>
                <a:cs typeface="Tahoma"/>
              </a:rPr>
              <a:t>3: </a:t>
            </a: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Phần cứng </a:t>
            </a:r>
            <a:r>
              <a:rPr sz="1200" dirty="0">
                <a:solidFill>
                  <a:srgbClr val="898989"/>
                </a:solidFill>
                <a:latin typeface="Tahoma"/>
                <a:cs typeface="Tahoma"/>
              </a:rPr>
              <a:t>và </a:t>
            </a: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cơ </a:t>
            </a:r>
            <a:r>
              <a:rPr sz="1200" dirty="0">
                <a:solidFill>
                  <a:srgbClr val="898989"/>
                </a:solidFill>
                <a:latin typeface="Tahoma"/>
                <a:cs typeface="Tahoma"/>
              </a:rPr>
              <a:t>sở hạ </a:t>
            </a: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tầng cho  Cloud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94326" y="4622818"/>
            <a:ext cx="3330274" cy="2213060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9800" y="4654784"/>
            <a:ext cx="6400797" cy="200023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83524" y="155262"/>
            <a:ext cx="4582160" cy="4504438"/>
          </a:xfrm>
          <a:prstGeom prst="rect">
            <a:avLst/>
          </a:prstGeom>
        </p:spPr>
        <p:txBody>
          <a:bodyPr vert="horz" wrap="square" lIns="0" tIns="221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45"/>
              </a:spcBef>
            </a:pPr>
            <a:r>
              <a:rPr sz="2400" b="1" spc="-10" dirty="0">
                <a:solidFill>
                  <a:srgbClr val="0070C0"/>
                </a:solidFill>
                <a:latin typeface="Tahoma"/>
                <a:cs typeface="Tahoma"/>
              </a:rPr>
              <a:t>Dịch</a:t>
            </a:r>
            <a:r>
              <a:rPr sz="2400" b="1" dirty="0">
                <a:solidFill>
                  <a:srgbClr val="0070C0"/>
                </a:solidFill>
                <a:latin typeface="Tahoma"/>
                <a:cs typeface="Tahoma"/>
              </a:rPr>
              <a:t> vụ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50"/>
              </a:spcBef>
            </a:pPr>
            <a:r>
              <a:rPr sz="2400" b="1" spc="-5" dirty="0">
                <a:solidFill>
                  <a:srgbClr val="0070C0"/>
                </a:solidFill>
                <a:latin typeface="Segoe UI"/>
                <a:cs typeface="Segoe UI"/>
              </a:rPr>
              <a:t>Dịch vụ </a:t>
            </a:r>
            <a:r>
              <a:rPr sz="2400" b="1" dirty="0">
                <a:solidFill>
                  <a:srgbClr val="0070C0"/>
                </a:solidFill>
                <a:latin typeface="Segoe UI"/>
                <a:cs typeface="Segoe UI"/>
              </a:rPr>
              <a:t>là</a:t>
            </a:r>
            <a:r>
              <a:rPr sz="2400" b="1" spc="10" dirty="0">
                <a:solidFill>
                  <a:srgbClr val="0070C0"/>
                </a:solidFill>
                <a:latin typeface="Segoe UI"/>
                <a:cs typeface="Segoe UI"/>
              </a:rPr>
              <a:t> </a:t>
            </a:r>
            <a:r>
              <a:rPr sz="2400" b="1" dirty="0">
                <a:solidFill>
                  <a:srgbClr val="0070C0"/>
                </a:solidFill>
                <a:latin typeface="Segoe UI"/>
                <a:cs typeface="Segoe UI"/>
              </a:rPr>
              <a:t>gì?</a:t>
            </a:r>
            <a:endParaRPr sz="2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Segoe UI"/>
                <a:cs typeface="Segoe UI"/>
              </a:rPr>
              <a:t>OpenID có thể được cung cấp</a:t>
            </a:r>
            <a:r>
              <a:rPr sz="2400" spc="5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bởi</a:t>
            </a:r>
            <a:endParaRPr sz="2400">
              <a:latin typeface="Segoe UI"/>
              <a:cs typeface="Segoe UI"/>
            </a:endParaRPr>
          </a:p>
          <a:p>
            <a:pPr marL="243840" indent="-231775">
              <a:lnSpc>
                <a:spcPct val="100000"/>
              </a:lnSpc>
              <a:buClr>
                <a:srgbClr val="FF6400"/>
              </a:buClr>
              <a:buFont typeface="Wingdings"/>
              <a:buChar char=""/>
              <a:tabLst>
                <a:tab pos="244475" algn="l"/>
              </a:tabLst>
            </a:pPr>
            <a:r>
              <a:rPr sz="2400" spc="-5" dirty="0">
                <a:latin typeface="Segoe UI"/>
                <a:cs typeface="Segoe UI"/>
              </a:rPr>
              <a:t>Google</a:t>
            </a:r>
            <a:endParaRPr sz="2400">
              <a:latin typeface="Segoe UI"/>
              <a:cs typeface="Segoe UI"/>
            </a:endParaRPr>
          </a:p>
          <a:p>
            <a:pPr marL="243840" indent="-231775">
              <a:lnSpc>
                <a:spcPct val="100000"/>
              </a:lnSpc>
              <a:buClr>
                <a:srgbClr val="FF6400"/>
              </a:buClr>
              <a:buFont typeface="Wingdings"/>
              <a:buChar char=""/>
              <a:tabLst>
                <a:tab pos="244475" algn="l"/>
              </a:tabLst>
            </a:pPr>
            <a:r>
              <a:rPr sz="2400" spc="-5" dirty="0">
                <a:latin typeface="Segoe UI"/>
                <a:cs typeface="Segoe UI"/>
              </a:rPr>
              <a:t>IBM</a:t>
            </a:r>
            <a:endParaRPr sz="2400">
              <a:latin typeface="Segoe UI"/>
              <a:cs typeface="Segoe UI"/>
            </a:endParaRPr>
          </a:p>
          <a:p>
            <a:pPr marL="243840" indent="-231775">
              <a:lnSpc>
                <a:spcPct val="100000"/>
              </a:lnSpc>
              <a:buClr>
                <a:srgbClr val="FF6400"/>
              </a:buClr>
              <a:buFont typeface="Wingdings"/>
              <a:buChar char=""/>
              <a:tabLst>
                <a:tab pos="244475" algn="l"/>
              </a:tabLst>
            </a:pPr>
            <a:r>
              <a:rPr sz="2400" spc="-10" smtClean="0">
                <a:latin typeface="Segoe UI"/>
                <a:cs typeface="Segoe UI"/>
              </a:rPr>
              <a:t>Microsoft</a:t>
            </a:r>
            <a:endParaRPr lang="en-US" sz="2400" spc="-10" smtClean="0">
              <a:latin typeface="Segoe UI"/>
              <a:cs typeface="Segoe UI"/>
            </a:endParaRPr>
          </a:p>
          <a:p>
            <a:pPr marL="243840" indent="-231775">
              <a:lnSpc>
                <a:spcPct val="100000"/>
              </a:lnSpc>
              <a:buClr>
                <a:srgbClr val="FF6400"/>
              </a:buClr>
              <a:buFont typeface="Wingdings"/>
              <a:buChar char=""/>
              <a:tabLst>
                <a:tab pos="244475" algn="l"/>
              </a:tabLst>
            </a:pPr>
            <a:r>
              <a:rPr lang="en-US" sz="2400" spc="-10" smtClean="0">
                <a:latin typeface="Segoe UI"/>
                <a:cs typeface="Segoe UI"/>
              </a:rPr>
              <a:t>Yahoo</a:t>
            </a:r>
            <a:endParaRPr sz="2400">
              <a:latin typeface="Segoe UI"/>
              <a:cs typeface="Segoe UI"/>
            </a:endParaRPr>
          </a:p>
          <a:p>
            <a:pPr marL="243840" indent="-231775">
              <a:lnSpc>
                <a:spcPct val="100000"/>
              </a:lnSpc>
              <a:buClr>
                <a:srgbClr val="FF6400"/>
              </a:buClr>
              <a:buFont typeface="Wingdings"/>
              <a:buChar char=""/>
              <a:tabLst>
                <a:tab pos="244475" algn="l"/>
              </a:tabLst>
            </a:pPr>
            <a:r>
              <a:rPr sz="2400" smtClean="0">
                <a:latin typeface="Segoe UI"/>
                <a:cs typeface="Segoe UI"/>
              </a:rPr>
              <a:t>Apple</a:t>
            </a:r>
            <a:endParaRPr lang="en-US" sz="2400" smtClean="0">
              <a:latin typeface="Segoe UI"/>
              <a:cs typeface="Segoe UI"/>
            </a:endParaRPr>
          </a:p>
          <a:p>
            <a:pPr marL="243840" indent="-231775">
              <a:lnSpc>
                <a:spcPct val="100000"/>
              </a:lnSpc>
              <a:buClr>
                <a:srgbClr val="FF6400"/>
              </a:buClr>
              <a:buFont typeface="Wingdings"/>
              <a:buChar char=""/>
              <a:tabLst>
                <a:tab pos="244475" algn="l"/>
              </a:tabLst>
            </a:pPr>
            <a:r>
              <a:rPr lang="en-US" sz="2400" smtClean="0">
                <a:latin typeface="Segoe UI"/>
                <a:cs typeface="Segoe UI"/>
              </a:rPr>
              <a:t>Paypal</a:t>
            </a:r>
          </a:p>
          <a:p>
            <a:pPr marL="243840" indent="-231775">
              <a:lnSpc>
                <a:spcPct val="100000"/>
              </a:lnSpc>
              <a:buClr>
                <a:srgbClr val="FF6400"/>
              </a:buClr>
              <a:buFont typeface="Wingdings"/>
              <a:buChar char=""/>
              <a:tabLst>
                <a:tab pos="244475" algn="l"/>
              </a:tabLst>
            </a:pPr>
            <a:r>
              <a:rPr lang="en-US" sz="2400" smtClean="0">
                <a:latin typeface="Segoe UI"/>
                <a:cs typeface="Segoe UI"/>
              </a:rPr>
              <a:t>Amazon</a:t>
            </a:r>
          </a:p>
          <a:p>
            <a:pPr marL="243840" indent="-231775">
              <a:lnSpc>
                <a:spcPct val="100000"/>
              </a:lnSpc>
              <a:buClr>
                <a:srgbClr val="FF6400"/>
              </a:buClr>
              <a:buFont typeface="Wingdings"/>
              <a:buChar char=""/>
              <a:tabLst>
                <a:tab pos="244475" algn="l"/>
              </a:tabLst>
            </a:pPr>
            <a:r>
              <a:rPr lang="en-US" sz="2400" smtClean="0">
                <a:latin typeface="Segoe UI"/>
                <a:cs typeface="Segoe UI"/>
              </a:rPr>
              <a:t>SaleForce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  <p:transition spd="slow">
    <p:dissolv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1352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Dịch</a:t>
            </a:r>
            <a:r>
              <a:rPr spc="-75" dirty="0"/>
              <a:t> </a:t>
            </a:r>
            <a:r>
              <a:rPr dirty="0"/>
              <a:t>vụ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24" y="939817"/>
            <a:ext cx="8072120" cy="295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70C0"/>
                </a:solidFill>
                <a:latin typeface="Segoe UI"/>
                <a:cs typeface="Segoe UI"/>
              </a:rPr>
              <a:t>Tích </a:t>
            </a:r>
            <a:r>
              <a:rPr sz="2400" b="1" spc="-5" dirty="0">
                <a:solidFill>
                  <a:srgbClr val="0070C0"/>
                </a:solidFill>
                <a:latin typeface="Segoe UI"/>
                <a:cs typeface="Segoe UI"/>
              </a:rPr>
              <a:t>hợp dịch</a:t>
            </a:r>
            <a:r>
              <a:rPr sz="2400" b="1" spc="40" dirty="0">
                <a:solidFill>
                  <a:srgbClr val="0070C0"/>
                </a:solidFill>
                <a:latin typeface="Segoe UI"/>
                <a:cs typeface="Segoe UI"/>
              </a:rPr>
              <a:t> </a:t>
            </a:r>
            <a:r>
              <a:rPr sz="2400" b="1" spc="-5" dirty="0">
                <a:solidFill>
                  <a:srgbClr val="0070C0"/>
                </a:solidFill>
                <a:latin typeface="Segoe UI"/>
                <a:cs typeface="Segoe UI"/>
              </a:rPr>
              <a:t>vụ:</a:t>
            </a:r>
            <a:endParaRPr sz="2400">
              <a:latin typeface="Segoe UI"/>
              <a:cs typeface="Segoe UI"/>
            </a:endParaRPr>
          </a:p>
          <a:p>
            <a:pPr marL="243840" marR="6350" indent="-231775" algn="just">
              <a:lnSpc>
                <a:spcPct val="100000"/>
              </a:lnSpc>
              <a:buClr>
                <a:srgbClr val="FF6400"/>
              </a:buClr>
              <a:buFont typeface="Wingdings"/>
              <a:buChar char=""/>
              <a:tabLst>
                <a:tab pos="244475" algn="l"/>
              </a:tabLst>
            </a:pPr>
            <a:r>
              <a:rPr sz="2400" dirty="0">
                <a:latin typeface="Segoe UI"/>
                <a:cs typeface="Segoe UI"/>
              </a:rPr>
              <a:t>Các ứng dụng giao tiếp với nhau đã trở nên rất phổ biến.  Các nhà </a:t>
            </a:r>
            <a:r>
              <a:rPr sz="2400" spc="-5" dirty="0">
                <a:latin typeface="Segoe UI"/>
                <a:cs typeface="Segoe UI"/>
              </a:rPr>
              <a:t>cung cấp </a:t>
            </a:r>
            <a:r>
              <a:rPr sz="2400" dirty="0">
                <a:latin typeface="Segoe UI"/>
                <a:cs typeface="Segoe UI"/>
              </a:rPr>
              <a:t>đưa ra tất </a:t>
            </a:r>
            <a:r>
              <a:rPr sz="2400" spc="-5" dirty="0">
                <a:latin typeface="Segoe UI"/>
                <a:cs typeface="Segoe UI"/>
              </a:rPr>
              <a:t>cả </a:t>
            </a:r>
            <a:r>
              <a:rPr sz="2400" dirty="0">
                <a:latin typeface="Segoe UI"/>
                <a:cs typeface="Segoe UI"/>
              </a:rPr>
              <a:t>các loại dịch vụ cơ sở </a:t>
            </a:r>
            <a:r>
              <a:rPr sz="2400" spc="5" dirty="0">
                <a:latin typeface="Segoe UI"/>
                <a:cs typeface="Segoe UI"/>
              </a:rPr>
              <a:t>hạ  </a:t>
            </a:r>
            <a:r>
              <a:rPr sz="2400" spc="-5" dirty="0">
                <a:latin typeface="Segoe UI"/>
                <a:cs typeface="Segoe UI"/>
              </a:rPr>
              <a:t>tầng </a:t>
            </a:r>
            <a:r>
              <a:rPr sz="2400" dirty="0">
                <a:latin typeface="Segoe UI"/>
                <a:cs typeface="Segoe UI"/>
              </a:rPr>
              <a:t>để </a:t>
            </a:r>
            <a:r>
              <a:rPr sz="2400" spc="-5" dirty="0">
                <a:latin typeface="Segoe UI"/>
                <a:cs typeface="Segoe UI"/>
              </a:rPr>
              <a:t>thực hiện </a:t>
            </a:r>
            <a:r>
              <a:rPr sz="2400" dirty="0">
                <a:latin typeface="Segoe UI"/>
                <a:cs typeface="Segoe UI"/>
              </a:rPr>
              <a:t>nó, từ </a:t>
            </a:r>
            <a:r>
              <a:rPr sz="2400" spc="-5" dirty="0">
                <a:latin typeface="Segoe UI"/>
                <a:cs typeface="Segoe UI"/>
              </a:rPr>
              <a:t>những công </a:t>
            </a:r>
            <a:r>
              <a:rPr sz="2400" dirty="0">
                <a:latin typeface="Segoe UI"/>
                <a:cs typeface="Segoe UI"/>
              </a:rPr>
              <a:t>nghệ </a:t>
            </a:r>
            <a:r>
              <a:rPr sz="2400" spc="-5" dirty="0">
                <a:latin typeface="Segoe UI"/>
                <a:cs typeface="Segoe UI"/>
              </a:rPr>
              <a:t>như </a:t>
            </a:r>
            <a:r>
              <a:rPr sz="2400" dirty="0">
                <a:latin typeface="Segoe UI"/>
                <a:cs typeface="Segoe UI"/>
              </a:rPr>
              <a:t>hàng </a:t>
            </a:r>
            <a:r>
              <a:rPr sz="2400" spc="-10" dirty="0">
                <a:latin typeface="Segoe UI"/>
                <a:cs typeface="Segoe UI"/>
              </a:rPr>
              <a:t>đợi  </a:t>
            </a:r>
            <a:r>
              <a:rPr sz="2400" spc="-5" dirty="0">
                <a:latin typeface="Segoe UI"/>
                <a:cs typeface="Segoe UI"/>
              </a:rPr>
              <a:t>tin nhắn </a:t>
            </a:r>
            <a:r>
              <a:rPr sz="2400" dirty="0">
                <a:latin typeface="Segoe UI"/>
                <a:cs typeface="Segoe UI"/>
              </a:rPr>
              <a:t>đến </a:t>
            </a:r>
            <a:r>
              <a:rPr sz="2400" spc="-5" dirty="0">
                <a:latin typeface="Segoe UI"/>
                <a:cs typeface="Segoe UI"/>
              </a:rPr>
              <a:t>các máy chủ tích hợp </a:t>
            </a:r>
            <a:r>
              <a:rPr sz="2400" dirty="0">
                <a:latin typeface="Segoe UI"/>
                <a:cs typeface="Segoe UI"/>
              </a:rPr>
              <a:t>phức</a:t>
            </a:r>
            <a:r>
              <a:rPr sz="2400" spc="14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tạp.</a:t>
            </a:r>
            <a:endParaRPr sz="2400">
              <a:latin typeface="Segoe UI"/>
              <a:cs typeface="Segoe UI"/>
            </a:endParaRPr>
          </a:p>
          <a:p>
            <a:pPr marL="243840" marR="5080" indent="-231775" algn="just">
              <a:lnSpc>
                <a:spcPct val="100000"/>
              </a:lnSpc>
              <a:buClr>
                <a:srgbClr val="FF6400"/>
              </a:buClr>
              <a:buFont typeface="Wingdings"/>
              <a:buChar char=""/>
              <a:tabLst>
                <a:tab pos="244475" algn="l"/>
              </a:tabLst>
            </a:pPr>
            <a:r>
              <a:rPr sz="2400" spc="-10" dirty="0">
                <a:latin typeface="Segoe UI"/>
                <a:cs typeface="Segoe UI"/>
              </a:rPr>
              <a:t>Tích </a:t>
            </a:r>
            <a:r>
              <a:rPr sz="2400" spc="-5" dirty="0">
                <a:latin typeface="Segoe UI"/>
                <a:cs typeface="Segoe UI"/>
              </a:rPr>
              <a:t>hợp </a:t>
            </a:r>
            <a:r>
              <a:rPr sz="2400" dirty="0">
                <a:latin typeface="Segoe UI"/>
                <a:cs typeface="Segoe UI"/>
              </a:rPr>
              <a:t>dịch vụ </a:t>
            </a:r>
            <a:r>
              <a:rPr sz="2400" spc="-5" dirty="0">
                <a:latin typeface="Segoe UI"/>
                <a:cs typeface="Segoe UI"/>
              </a:rPr>
              <a:t>trong điện </a:t>
            </a:r>
            <a:r>
              <a:rPr sz="2400" spc="-10" dirty="0">
                <a:latin typeface="Segoe UI"/>
                <a:cs typeface="Segoe UI"/>
              </a:rPr>
              <a:t>toán </a:t>
            </a:r>
            <a:r>
              <a:rPr sz="2400" dirty="0">
                <a:latin typeface="Segoe UI"/>
                <a:cs typeface="Segoe UI"/>
              </a:rPr>
              <a:t>đám mây </a:t>
            </a:r>
            <a:r>
              <a:rPr sz="2400" spc="-5" dirty="0">
                <a:latin typeface="Segoe UI"/>
                <a:cs typeface="Segoe UI"/>
              </a:rPr>
              <a:t>đang </a:t>
            </a:r>
            <a:r>
              <a:rPr sz="2400" dirty="0">
                <a:latin typeface="Segoe UI"/>
                <a:cs typeface="Segoe UI"/>
              </a:rPr>
              <a:t>ngày  </a:t>
            </a:r>
            <a:r>
              <a:rPr sz="2400" spc="-5" dirty="0">
                <a:latin typeface="Segoe UI"/>
                <a:cs typeface="Segoe UI"/>
              </a:rPr>
              <a:t>càng </a:t>
            </a:r>
            <a:r>
              <a:rPr sz="2400" spc="5" dirty="0">
                <a:latin typeface="Segoe UI"/>
                <a:cs typeface="Segoe UI"/>
              </a:rPr>
              <a:t>trở </a:t>
            </a:r>
            <a:r>
              <a:rPr sz="2400" dirty="0">
                <a:latin typeface="Segoe UI"/>
                <a:cs typeface="Segoe UI"/>
              </a:rPr>
              <a:t>nên quan trọng hơn, nhất </a:t>
            </a:r>
            <a:r>
              <a:rPr sz="2400" spc="-5" dirty="0">
                <a:latin typeface="Segoe UI"/>
                <a:cs typeface="Segoe UI"/>
              </a:rPr>
              <a:t>là </a:t>
            </a:r>
            <a:r>
              <a:rPr sz="2400" dirty="0">
                <a:latin typeface="Segoe UI"/>
                <a:cs typeface="Segoe UI"/>
              </a:rPr>
              <a:t>khi nhu </a:t>
            </a:r>
            <a:r>
              <a:rPr sz="2400" spc="-5" dirty="0">
                <a:latin typeface="Segoe UI"/>
                <a:cs typeface="Segoe UI"/>
              </a:rPr>
              <a:t>cầu </a:t>
            </a:r>
            <a:r>
              <a:rPr sz="2400" dirty="0">
                <a:latin typeface="Segoe UI"/>
                <a:cs typeface="Segoe UI"/>
              </a:rPr>
              <a:t>sử </a:t>
            </a:r>
            <a:r>
              <a:rPr sz="2400" spc="-5" dirty="0">
                <a:latin typeface="Segoe UI"/>
                <a:cs typeface="Segoe UI"/>
              </a:rPr>
              <a:t>dụng  dịch </a:t>
            </a:r>
            <a:r>
              <a:rPr sz="2400" dirty="0">
                <a:latin typeface="Segoe UI"/>
                <a:cs typeface="Segoe UI"/>
              </a:rPr>
              <a:t>vụ </a:t>
            </a:r>
            <a:r>
              <a:rPr sz="2400" spc="-10" dirty="0">
                <a:latin typeface="Segoe UI"/>
                <a:cs typeface="Segoe UI"/>
              </a:rPr>
              <a:t>trên </a:t>
            </a:r>
            <a:r>
              <a:rPr sz="2400" spc="-5" dirty="0">
                <a:latin typeface="Segoe UI"/>
                <a:cs typeface="Segoe UI"/>
              </a:rPr>
              <a:t>Cloud ngày một gia</a:t>
            </a:r>
            <a:r>
              <a:rPr sz="2400" spc="10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tăng.</a:t>
            </a:r>
            <a:endParaRPr sz="2400">
              <a:latin typeface="Segoe UI"/>
              <a:cs typeface="Sego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1445" y="4045509"/>
            <a:ext cx="7892554" cy="2780688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24" y="155262"/>
            <a:ext cx="8070215" cy="2639060"/>
          </a:xfrm>
          <a:prstGeom prst="rect">
            <a:avLst/>
          </a:prstGeom>
        </p:spPr>
        <p:txBody>
          <a:bodyPr vert="horz" wrap="square" lIns="0" tIns="22161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745"/>
              </a:spcBef>
            </a:pPr>
            <a:r>
              <a:rPr sz="2400" b="1" spc="-10" dirty="0">
                <a:solidFill>
                  <a:srgbClr val="0070C0"/>
                </a:solidFill>
                <a:latin typeface="Tahoma"/>
                <a:cs typeface="Tahoma"/>
              </a:rPr>
              <a:t>Dịch</a:t>
            </a:r>
            <a:r>
              <a:rPr sz="2400" b="1" dirty="0">
                <a:solidFill>
                  <a:srgbClr val="0070C0"/>
                </a:solidFill>
                <a:latin typeface="Tahoma"/>
                <a:cs typeface="Tahoma"/>
              </a:rPr>
              <a:t> vụ</a:t>
            </a:r>
            <a:endParaRPr sz="2400">
              <a:latin typeface="Tahoma"/>
              <a:cs typeface="Tahoma"/>
            </a:endParaRPr>
          </a:p>
          <a:p>
            <a:pPr marL="12700" algn="just">
              <a:lnSpc>
                <a:spcPct val="100000"/>
              </a:lnSpc>
              <a:spcBef>
                <a:spcPts val="1650"/>
              </a:spcBef>
            </a:pPr>
            <a:r>
              <a:rPr sz="2400" b="1" spc="-5" dirty="0">
                <a:solidFill>
                  <a:srgbClr val="0070C0"/>
                </a:solidFill>
                <a:latin typeface="Segoe UI"/>
                <a:cs typeface="Segoe UI"/>
              </a:rPr>
              <a:t>Dịch vụ bản</a:t>
            </a:r>
            <a:r>
              <a:rPr sz="2400" b="1" spc="10" dirty="0">
                <a:solidFill>
                  <a:srgbClr val="0070C0"/>
                </a:solidFill>
                <a:latin typeface="Segoe UI"/>
                <a:cs typeface="Segoe UI"/>
              </a:rPr>
              <a:t> </a:t>
            </a:r>
            <a:r>
              <a:rPr sz="2400" b="1" spc="-5" dirty="0">
                <a:solidFill>
                  <a:srgbClr val="0070C0"/>
                </a:solidFill>
                <a:latin typeface="Segoe UI"/>
                <a:cs typeface="Segoe UI"/>
              </a:rPr>
              <a:t>đồ:</a:t>
            </a:r>
            <a:endParaRPr sz="2400">
              <a:latin typeface="Segoe UI"/>
              <a:cs typeface="Segoe U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dirty="0">
                <a:latin typeface="Segoe UI"/>
                <a:cs typeface="Segoe UI"/>
              </a:rPr>
              <a:t>Các ứng </a:t>
            </a:r>
            <a:r>
              <a:rPr sz="2400" spc="-5" dirty="0">
                <a:latin typeface="Segoe UI"/>
                <a:cs typeface="Segoe UI"/>
              </a:rPr>
              <a:t>dụng </a:t>
            </a:r>
            <a:r>
              <a:rPr sz="2400" dirty="0">
                <a:latin typeface="Segoe UI"/>
                <a:cs typeface="Segoe UI"/>
              </a:rPr>
              <a:t>bản đồ </a:t>
            </a:r>
            <a:r>
              <a:rPr sz="2400" spc="-5" dirty="0">
                <a:latin typeface="Segoe UI"/>
                <a:cs typeface="Segoe UI"/>
              </a:rPr>
              <a:t>đang </a:t>
            </a:r>
            <a:r>
              <a:rPr sz="2400" dirty="0">
                <a:latin typeface="Segoe UI"/>
                <a:cs typeface="Segoe UI"/>
              </a:rPr>
              <a:t>ngày </a:t>
            </a:r>
            <a:r>
              <a:rPr sz="2400" spc="-5" dirty="0">
                <a:latin typeface="Segoe UI"/>
                <a:cs typeface="Segoe UI"/>
              </a:rPr>
              <a:t>càng </a:t>
            </a:r>
            <a:r>
              <a:rPr sz="2400" dirty="0">
                <a:latin typeface="Segoe UI"/>
                <a:cs typeface="Segoe UI"/>
              </a:rPr>
              <a:t>phổ biến </a:t>
            </a:r>
            <a:r>
              <a:rPr sz="2400" spc="-5" dirty="0">
                <a:latin typeface="Segoe UI"/>
                <a:cs typeface="Segoe UI"/>
              </a:rPr>
              <a:t>trong các  </a:t>
            </a:r>
            <a:r>
              <a:rPr sz="2400" dirty="0">
                <a:latin typeface="Segoe UI"/>
                <a:cs typeface="Segoe UI"/>
              </a:rPr>
              <a:t>ứng </a:t>
            </a:r>
            <a:r>
              <a:rPr sz="2400" spc="-5" dirty="0">
                <a:latin typeface="Segoe UI"/>
                <a:cs typeface="Segoe UI"/>
              </a:rPr>
              <a:t>dụng web. Ví </a:t>
            </a:r>
            <a:r>
              <a:rPr sz="2400" dirty="0">
                <a:latin typeface="Segoe UI"/>
                <a:cs typeface="Segoe UI"/>
              </a:rPr>
              <a:t>dụ, </a:t>
            </a:r>
            <a:r>
              <a:rPr sz="2400" spc="-5" dirty="0">
                <a:latin typeface="Segoe UI"/>
                <a:cs typeface="Segoe UI"/>
              </a:rPr>
              <a:t>địa </a:t>
            </a:r>
            <a:r>
              <a:rPr sz="2400" dirty="0">
                <a:latin typeface="Segoe UI"/>
                <a:cs typeface="Segoe UI"/>
              </a:rPr>
              <a:t>chỉ </a:t>
            </a:r>
            <a:r>
              <a:rPr sz="2400" spc="-5" dirty="0">
                <a:latin typeface="Segoe UI"/>
                <a:cs typeface="Segoe UI"/>
              </a:rPr>
              <a:t>khách </a:t>
            </a:r>
            <a:r>
              <a:rPr sz="2400" dirty="0">
                <a:latin typeface="Segoe UI"/>
                <a:cs typeface="Segoe UI"/>
              </a:rPr>
              <a:t>sạn, nhà hàng </a:t>
            </a:r>
            <a:r>
              <a:rPr sz="2400" spc="-5" dirty="0">
                <a:latin typeface="Segoe UI"/>
                <a:cs typeface="Segoe UI"/>
              </a:rPr>
              <a:t>hiển </a:t>
            </a:r>
            <a:r>
              <a:rPr sz="2400" dirty="0">
                <a:latin typeface="Segoe UI"/>
                <a:cs typeface="Segoe UI"/>
              </a:rPr>
              <a:t>thị  </a:t>
            </a:r>
            <a:r>
              <a:rPr sz="2400" spc="-10" dirty="0">
                <a:latin typeface="Segoe UI"/>
                <a:cs typeface="Segoe UI"/>
              </a:rPr>
              <a:t>trên </a:t>
            </a:r>
            <a:r>
              <a:rPr sz="2400" spc="-5" dirty="0">
                <a:latin typeface="Segoe UI"/>
                <a:cs typeface="Segoe UI"/>
              </a:rPr>
              <a:t>các </a:t>
            </a:r>
            <a:r>
              <a:rPr sz="2400" dirty="0">
                <a:latin typeface="Segoe UI"/>
                <a:cs typeface="Segoe UI"/>
              </a:rPr>
              <a:t>trang </a:t>
            </a:r>
            <a:r>
              <a:rPr sz="2400" spc="-5" dirty="0">
                <a:latin typeface="Segoe UI"/>
                <a:cs typeface="Segoe UI"/>
              </a:rPr>
              <a:t>web hoặc </a:t>
            </a:r>
            <a:r>
              <a:rPr sz="2400" dirty="0">
                <a:latin typeface="Segoe UI"/>
                <a:cs typeface="Segoe UI"/>
              </a:rPr>
              <a:t>cho phép chủ nhà hàng, khách sạn  truy </a:t>
            </a:r>
            <a:r>
              <a:rPr sz="2400" spc="-5" dirty="0">
                <a:latin typeface="Segoe UI"/>
                <a:cs typeface="Segoe UI"/>
              </a:rPr>
              <a:t>cập </a:t>
            </a:r>
            <a:r>
              <a:rPr sz="2400" spc="-25" dirty="0">
                <a:latin typeface="Segoe UI"/>
                <a:cs typeface="Segoe UI"/>
              </a:rPr>
              <a:t>và </a:t>
            </a:r>
            <a:r>
              <a:rPr sz="2400" spc="-5" dirty="0">
                <a:latin typeface="Segoe UI"/>
                <a:cs typeface="Segoe UI"/>
              </a:rPr>
              <a:t>cập nhập địa chỉ của họ lên </a:t>
            </a:r>
            <a:r>
              <a:rPr sz="2400" dirty="0">
                <a:latin typeface="Segoe UI"/>
                <a:cs typeface="Segoe UI"/>
              </a:rPr>
              <a:t>bản</a:t>
            </a:r>
            <a:r>
              <a:rPr sz="2400" spc="19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đồ.</a:t>
            </a:r>
            <a:endParaRPr sz="24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9203" y="3057689"/>
            <a:ext cx="3219450" cy="378142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7941" y="2972236"/>
            <a:ext cx="3597165" cy="1889420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24" y="155262"/>
            <a:ext cx="8070850" cy="3004820"/>
          </a:xfrm>
          <a:prstGeom prst="rect">
            <a:avLst/>
          </a:prstGeom>
        </p:spPr>
        <p:txBody>
          <a:bodyPr vert="horz" wrap="square" lIns="0" tIns="22161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745"/>
              </a:spcBef>
            </a:pPr>
            <a:r>
              <a:rPr sz="2400" b="1" spc="-10" dirty="0">
                <a:solidFill>
                  <a:srgbClr val="0070C0"/>
                </a:solidFill>
                <a:latin typeface="Tahoma"/>
                <a:cs typeface="Tahoma"/>
              </a:rPr>
              <a:t>Dịch</a:t>
            </a:r>
            <a:r>
              <a:rPr sz="2400" b="1" dirty="0">
                <a:solidFill>
                  <a:srgbClr val="0070C0"/>
                </a:solidFill>
                <a:latin typeface="Tahoma"/>
                <a:cs typeface="Tahoma"/>
              </a:rPr>
              <a:t> vụ</a:t>
            </a:r>
            <a:endParaRPr sz="2400">
              <a:latin typeface="Tahoma"/>
              <a:cs typeface="Tahoma"/>
            </a:endParaRPr>
          </a:p>
          <a:p>
            <a:pPr marL="12700" algn="just">
              <a:lnSpc>
                <a:spcPct val="100000"/>
              </a:lnSpc>
              <a:spcBef>
                <a:spcPts val="1650"/>
              </a:spcBef>
            </a:pPr>
            <a:r>
              <a:rPr sz="2400" b="1" spc="-5" dirty="0">
                <a:solidFill>
                  <a:srgbClr val="0070C0"/>
                </a:solidFill>
                <a:latin typeface="Segoe UI"/>
                <a:cs typeface="Segoe UI"/>
              </a:rPr>
              <a:t>Dịch vụ thanh </a:t>
            </a:r>
            <a:r>
              <a:rPr sz="2400" b="1" spc="-10" dirty="0">
                <a:solidFill>
                  <a:srgbClr val="0070C0"/>
                </a:solidFill>
                <a:latin typeface="Segoe UI"/>
                <a:cs typeface="Segoe UI"/>
              </a:rPr>
              <a:t>toán </a:t>
            </a:r>
            <a:r>
              <a:rPr sz="2400" b="1" dirty="0">
                <a:solidFill>
                  <a:srgbClr val="0070C0"/>
                </a:solidFill>
                <a:latin typeface="Segoe UI"/>
                <a:cs typeface="Segoe UI"/>
              </a:rPr>
              <a:t>trực</a:t>
            </a:r>
            <a:r>
              <a:rPr sz="2400" b="1" spc="15" dirty="0">
                <a:solidFill>
                  <a:srgbClr val="0070C0"/>
                </a:solidFill>
                <a:latin typeface="Segoe UI"/>
                <a:cs typeface="Segoe UI"/>
              </a:rPr>
              <a:t> </a:t>
            </a:r>
            <a:r>
              <a:rPr sz="2400" b="1" spc="-5" dirty="0">
                <a:solidFill>
                  <a:srgbClr val="0070C0"/>
                </a:solidFill>
                <a:latin typeface="Segoe UI"/>
                <a:cs typeface="Segoe UI"/>
              </a:rPr>
              <a:t>tuyến:</a:t>
            </a:r>
            <a:endParaRPr sz="2400">
              <a:latin typeface="Segoe UI"/>
              <a:cs typeface="Segoe UI"/>
            </a:endParaRPr>
          </a:p>
          <a:p>
            <a:pPr marL="243840" indent="-231775" algn="just">
              <a:lnSpc>
                <a:spcPct val="100000"/>
              </a:lnSpc>
              <a:buClr>
                <a:srgbClr val="FF6400"/>
              </a:buClr>
              <a:buFont typeface="Wingdings"/>
              <a:buChar char=""/>
              <a:tabLst>
                <a:tab pos="244475" algn="l"/>
              </a:tabLst>
            </a:pPr>
            <a:r>
              <a:rPr sz="2400" dirty="0">
                <a:latin typeface="Segoe UI"/>
                <a:cs typeface="Segoe UI"/>
              </a:rPr>
              <a:t>Hỗ trợ </a:t>
            </a:r>
            <a:r>
              <a:rPr sz="2400" spc="-5" dirty="0">
                <a:latin typeface="Segoe UI"/>
                <a:cs typeface="Segoe UI"/>
              </a:rPr>
              <a:t>thanh </a:t>
            </a:r>
            <a:r>
              <a:rPr sz="2400" spc="-20" dirty="0">
                <a:latin typeface="Segoe UI"/>
                <a:cs typeface="Segoe UI"/>
              </a:rPr>
              <a:t>toán </a:t>
            </a:r>
            <a:r>
              <a:rPr sz="2400" dirty="0">
                <a:latin typeface="Segoe UI"/>
                <a:cs typeface="Segoe UI"/>
              </a:rPr>
              <a:t>trực tuyến </a:t>
            </a:r>
            <a:r>
              <a:rPr sz="2400" spc="-5" dirty="0">
                <a:latin typeface="Segoe UI"/>
                <a:cs typeface="Segoe UI"/>
              </a:rPr>
              <a:t>của khách</a:t>
            </a:r>
            <a:r>
              <a:rPr sz="2400" spc="11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hàng.</a:t>
            </a:r>
            <a:endParaRPr sz="2400">
              <a:latin typeface="Segoe UI"/>
              <a:cs typeface="Segoe UI"/>
            </a:endParaRPr>
          </a:p>
          <a:p>
            <a:pPr marL="243840" marR="5080" indent="-231775" algn="just">
              <a:lnSpc>
                <a:spcPct val="100000"/>
              </a:lnSpc>
              <a:buClr>
                <a:srgbClr val="FF6400"/>
              </a:buClr>
              <a:buFont typeface="Wingdings"/>
              <a:buChar char=""/>
              <a:tabLst>
                <a:tab pos="244475" algn="l"/>
              </a:tabLst>
            </a:pPr>
            <a:r>
              <a:rPr sz="2400" dirty="0">
                <a:latin typeface="Segoe UI"/>
                <a:cs typeface="Segoe UI"/>
              </a:rPr>
              <a:t>Bạn </a:t>
            </a:r>
            <a:r>
              <a:rPr sz="2400" spc="-5" dirty="0">
                <a:latin typeface="Segoe UI"/>
                <a:cs typeface="Segoe UI"/>
              </a:rPr>
              <a:t>có thể đăng ký với một </a:t>
            </a:r>
            <a:r>
              <a:rPr sz="2400" dirty="0">
                <a:latin typeface="Segoe UI"/>
                <a:cs typeface="Segoe UI"/>
              </a:rPr>
              <a:t>dịch vụ chấp nhận </a:t>
            </a:r>
            <a:r>
              <a:rPr sz="2400" spc="-5" dirty="0">
                <a:latin typeface="Segoe UI"/>
                <a:cs typeface="Segoe UI"/>
              </a:rPr>
              <a:t>thẻ </a:t>
            </a:r>
            <a:r>
              <a:rPr sz="2400" spc="-10" dirty="0">
                <a:latin typeface="Segoe UI"/>
                <a:cs typeface="Segoe UI"/>
              </a:rPr>
              <a:t>tín  </a:t>
            </a:r>
            <a:r>
              <a:rPr sz="2400" spc="-5" dirty="0">
                <a:latin typeface="Segoe UI"/>
                <a:cs typeface="Segoe UI"/>
              </a:rPr>
              <a:t>dụng, </a:t>
            </a:r>
            <a:r>
              <a:rPr sz="2400" dirty="0">
                <a:latin typeface="Segoe UI"/>
                <a:cs typeface="Segoe UI"/>
              </a:rPr>
              <a:t>hoặc sử </a:t>
            </a:r>
            <a:r>
              <a:rPr sz="2400" spc="-5" dirty="0">
                <a:latin typeface="Segoe UI"/>
                <a:cs typeface="Segoe UI"/>
              </a:rPr>
              <a:t>dụng </a:t>
            </a:r>
            <a:r>
              <a:rPr sz="2400" spc="-20" dirty="0">
                <a:latin typeface="Segoe UI"/>
                <a:cs typeface="Segoe UI"/>
              </a:rPr>
              <a:t>PayPal. </a:t>
            </a:r>
            <a:r>
              <a:rPr sz="2400" dirty="0">
                <a:latin typeface="Segoe UI"/>
                <a:cs typeface="Segoe UI"/>
              </a:rPr>
              <a:t>Với </a:t>
            </a:r>
            <a:r>
              <a:rPr sz="2400" spc="-5" dirty="0">
                <a:latin typeface="Segoe UI"/>
                <a:cs typeface="Segoe UI"/>
              </a:rPr>
              <a:t>dịch </a:t>
            </a:r>
            <a:r>
              <a:rPr sz="2400" spc="5" dirty="0">
                <a:latin typeface="Segoe UI"/>
                <a:cs typeface="Segoe UI"/>
              </a:rPr>
              <a:t>vụ </a:t>
            </a:r>
            <a:r>
              <a:rPr sz="2400" dirty="0">
                <a:latin typeface="Segoe UI"/>
                <a:cs typeface="Segoe UI"/>
              </a:rPr>
              <a:t>thanh </a:t>
            </a:r>
            <a:r>
              <a:rPr sz="2400" spc="-15" dirty="0">
                <a:latin typeface="Segoe UI"/>
                <a:cs typeface="Segoe UI"/>
              </a:rPr>
              <a:t>toán </a:t>
            </a:r>
            <a:r>
              <a:rPr sz="2400" dirty="0">
                <a:latin typeface="Segoe UI"/>
                <a:cs typeface="Segoe UI"/>
              </a:rPr>
              <a:t>trực  </a:t>
            </a:r>
            <a:r>
              <a:rPr sz="2400" spc="-5" dirty="0">
                <a:latin typeface="Segoe UI"/>
                <a:cs typeface="Segoe UI"/>
              </a:rPr>
              <a:t>tuyến, khách hàng </a:t>
            </a:r>
            <a:r>
              <a:rPr sz="2400" dirty="0">
                <a:latin typeface="Segoe UI"/>
                <a:cs typeface="Segoe UI"/>
              </a:rPr>
              <a:t>có </a:t>
            </a:r>
            <a:r>
              <a:rPr sz="2400" spc="-5" dirty="0">
                <a:latin typeface="Segoe UI"/>
                <a:cs typeface="Segoe UI"/>
              </a:rPr>
              <a:t>thể </a:t>
            </a:r>
            <a:r>
              <a:rPr sz="2400" dirty="0">
                <a:latin typeface="Segoe UI"/>
                <a:cs typeface="Segoe UI"/>
              </a:rPr>
              <a:t>gửi </a:t>
            </a:r>
            <a:r>
              <a:rPr sz="2400" spc="-5" dirty="0">
                <a:latin typeface="Segoe UI"/>
                <a:cs typeface="Segoe UI"/>
              </a:rPr>
              <a:t>tiền </a:t>
            </a:r>
            <a:r>
              <a:rPr sz="2400" dirty="0">
                <a:latin typeface="Segoe UI"/>
                <a:cs typeface="Segoe UI"/>
              </a:rPr>
              <a:t>trực </a:t>
            </a:r>
            <a:r>
              <a:rPr sz="2400" spc="-5" dirty="0">
                <a:latin typeface="Segoe UI"/>
                <a:cs typeface="Segoe UI"/>
              </a:rPr>
              <a:t>tiếp cho một  người, hoặc </a:t>
            </a:r>
            <a:r>
              <a:rPr sz="2400" dirty="0">
                <a:latin typeface="Segoe UI"/>
                <a:cs typeface="Segoe UI"/>
              </a:rPr>
              <a:t>1 tổ </a:t>
            </a:r>
            <a:r>
              <a:rPr sz="2400" spc="-5" dirty="0">
                <a:latin typeface="Segoe UI"/>
                <a:cs typeface="Segoe UI"/>
              </a:rPr>
              <a:t>chức mà </a:t>
            </a:r>
            <a:r>
              <a:rPr sz="2400" dirty="0">
                <a:latin typeface="Segoe UI"/>
                <a:cs typeface="Segoe UI"/>
              </a:rPr>
              <a:t>bạn</a:t>
            </a:r>
            <a:r>
              <a:rPr sz="2400" spc="10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muốn.</a:t>
            </a:r>
            <a:endParaRPr sz="24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4978" y="3604767"/>
            <a:ext cx="5277703" cy="22561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3850" y="3508554"/>
            <a:ext cx="2529668" cy="2375337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24" y="155262"/>
            <a:ext cx="7219315" cy="3027111"/>
          </a:xfrm>
          <a:prstGeom prst="rect">
            <a:avLst/>
          </a:prstGeom>
        </p:spPr>
        <p:txBody>
          <a:bodyPr vert="horz" wrap="square" lIns="0" tIns="221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45"/>
              </a:spcBef>
            </a:pPr>
            <a:r>
              <a:rPr sz="2400" b="1" spc="-10" dirty="0">
                <a:solidFill>
                  <a:srgbClr val="0070C0"/>
                </a:solidFill>
                <a:latin typeface="Tahoma"/>
                <a:cs typeface="Tahoma"/>
              </a:rPr>
              <a:t>Dịch</a:t>
            </a:r>
            <a:r>
              <a:rPr sz="2400" b="1" dirty="0">
                <a:solidFill>
                  <a:srgbClr val="0070C0"/>
                </a:solidFill>
                <a:latin typeface="Tahoma"/>
                <a:cs typeface="Tahoma"/>
              </a:rPr>
              <a:t> vụ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50"/>
              </a:spcBef>
            </a:pPr>
            <a:r>
              <a:rPr sz="2400" b="1" spc="-5" dirty="0">
                <a:solidFill>
                  <a:srgbClr val="0070C0"/>
                </a:solidFill>
                <a:latin typeface="Segoe UI"/>
                <a:cs typeface="Segoe UI"/>
              </a:rPr>
              <a:t>Dịch vụ </a:t>
            </a:r>
            <a:r>
              <a:rPr sz="2400" b="1" dirty="0">
                <a:solidFill>
                  <a:srgbClr val="0070C0"/>
                </a:solidFill>
                <a:latin typeface="Segoe UI"/>
                <a:cs typeface="Segoe UI"/>
              </a:rPr>
              <a:t>tìm</a:t>
            </a:r>
            <a:r>
              <a:rPr sz="2400" b="1" spc="20" dirty="0">
                <a:solidFill>
                  <a:srgbClr val="0070C0"/>
                </a:solidFill>
                <a:latin typeface="Segoe UI"/>
                <a:cs typeface="Segoe UI"/>
              </a:rPr>
              <a:t> </a:t>
            </a:r>
            <a:r>
              <a:rPr sz="2400" b="1" spc="-5" dirty="0">
                <a:solidFill>
                  <a:srgbClr val="0070C0"/>
                </a:solidFill>
                <a:latin typeface="Segoe UI"/>
                <a:cs typeface="Segoe UI"/>
              </a:rPr>
              <a:t>kiếm:</a:t>
            </a:r>
            <a:endParaRPr sz="2400">
              <a:latin typeface="Segoe UI"/>
              <a:cs typeface="Segoe UI"/>
            </a:endParaRPr>
          </a:p>
          <a:p>
            <a:pPr marL="475615" indent="-343535">
              <a:lnSpc>
                <a:spcPct val="100000"/>
              </a:lnSpc>
              <a:buClr>
                <a:srgbClr val="0C5AA6"/>
              </a:buClr>
              <a:buFont typeface="Arial"/>
              <a:buChar char="•"/>
              <a:tabLst>
                <a:tab pos="475615" algn="l"/>
                <a:tab pos="476250" algn="l"/>
              </a:tabLst>
            </a:pPr>
            <a:r>
              <a:rPr sz="2400" dirty="0">
                <a:latin typeface="Segoe UI"/>
                <a:cs typeface="Segoe UI"/>
              </a:rPr>
              <a:t>Hỗ trợ </a:t>
            </a:r>
            <a:r>
              <a:rPr sz="2400" spc="-5" dirty="0">
                <a:latin typeface="Segoe UI"/>
                <a:cs typeface="Segoe UI"/>
              </a:rPr>
              <a:t>việc tìm kiếm thông tin của người </a:t>
            </a:r>
            <a:r>
              <a:rPr sz="2400" dirty="0">
                <a:latin typeface="Segoe UI"/>
                <a:cs typeface="Segoe UI"/>
              </a:rPr>
              <a:t>sử</a:t>
            </a:r>
            <a:r>
              <a:rPr sz="2400" spc="10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dụng.</a:t>
            </a:r>
            <a:endParaRPr sz="2400">
              <a:latin typeface="Segoe UI"/>
              <a:cs typeface="Segoe UI"/>
            </a:endParaRPr>
          </a:p>
          <a:p>
            <a:pPr marL="475615" indent="-343535">
              <a:lnSpc>
                <a:spcPct val="100000"/>
              </a:lnSpc>
              <a:buClr>
                <a:srgbClr val="0C5AA6"/>
              </a:buClr>
              <a:buFont typeface="Arial"/>
              <a:buChar char="•"/>
              <a:tabLst>
                <a:tab pos="475615" algn="l"/>
                <a:tab pos="476250" algn="l"/>
              </a:tabLst>
            </a:pPr>
            <a:r>
              <a:rPr sz="2400" spc="-5" dirty="0">
                <a:latin typeface="Segoe UI"/>
                <a:cs typeface="Segoe UI"/>
              </a:rPr>
              <a:t>Một </a:t>
            </a:r>
            <a:r>
              <a:rPr sz="2400" dirty="0">
                <a:latin typeface="Segoe UI"/>
                <a:cs typeface="Segoe UI"/>
              </a:rPr>
              <a:t>số </a:t>
            </a:r>
            <a:r>
              <a:rPr sz="2400" spc="-5" dirty="0">
                <a:latin typeface="Segoe UI"/>
                <a:cs typeface="Segoe UI"/>
              </a:rPr>
              <a:t>dịch </a:t>
            </a:r>
            <a:r>
              <a:rPr sz="2400" dirty="0">
                <a:latin typeface="Segoe UI"/>
                <a:cs typeface="Segoe UI"/>
              </a:rPr>
              <a:t>vụ </a:t>
            </a:r>
            <a:r>
              <a:rPr sz="2400" spc="-5" dirty="0">
                <a:latin typeface="Segoe UI"/>
                <a:cs typeface="Segoe UI"/>
              </a:rPr>
              <a:t>tìm kiếm nổi tiếng</a:t>
            </a:r>
            <a:r>
              <a:rPr sz="2400" spc="8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như:</a:t>
            </a:r>
            <a:endParaRPr sz="2400">
              <a:latin typeface="Segoe UI"/>
              <a:cs typeface="Segoe UI"/>
            </a:endParaRPr>
          </a:p>
          <a:p>
            <a:pPr marL="1097280" lvl="1" indent="-343535">
              <a:lnSpc>
                <a:spcPct val="100000"/>
              </a:lnSpc>
              <a:buFont typeface="Arial"/>
              <a:buChar char="•"/>
              <a:tabLst>
                <a:tab pos="1097280" algn="l"/>
                <a:tab pos="1097915" algn="l"/>
              </a:tabLst>
            </a:pPr>
            <a:r>
              <a:rPr sz="2400" spc="-5" dirty="0">
                <a:latin typeface="Segoe UI"/>
                <a:cs typeface="Segoe UI"/>
              </a:rPr>
              <a:t>Google</a:t>
            </a:r>
            <a:r>
              <a:rPr sz="2400" spc="25" dirty="0"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Search</a:t>
            </a:r>
            <a:endParaRPr sz="2400">
              <a:latin typeface="Segoe UI"/>
              <a:cs typeface="Segoe UI"/>
            </a:endParaRPr>
          </a:p>
          <a:p>
            <a:pPr marL="1097280" lvl="1" indent="-343535">
              <a:lnSpc>
                <a:spcPct val="100000"/>
              </a:lnSpc>
              <a:buFont typeface="Arial"/>
              <a:buChar char="•"/>
              <a:tabLst>
                <a:tab pos="1097280" algn="l"/>
                <a:tab pos="1097915" algn="l"/>
              </a:tabLst>
            </a:pPr>
            <a:r>
              <a:rPr sz="2400" spc="-5" smtClean="0">
                <a:latin typeface="Segoe UI"/>
                <a:cs typeface="Segoe UI"/>
              </a:rPr>
              <a:t>Bing</a:t>
            </a:r>
            <a:endParaRPr sz="2400">
              <a:latin typeface="Segoe UI"/>
              <a:cs typeface="Segoe UI"/>
            </a:endParaRPr>
          </a:p>
          <a:p>
            <a:pPr marL="1097280" lvl="1" indent="-343535">
              <a:lnSpc>
                <a:spcPct val="100000"/>
              </a:lnSpc>
              <a:buFont typeface="Arial"/>
              <a:buChar char="•"/>
              <a:tabLst>
                <a:tab pos="1097280" algn="l"/>
                <a:tab pos="1097915" algn="l"/>
              </a:tabLst>
            </a:pPr>
            <a:r>
              <a:rPr sz="2400" dirty="0">
                <a:latin typeface="Segoe UI"/>
                <a:cs typeface="Segoe UI"/>
              </a:rPr>
              <a:t>…</a:t>
            </a:r>
            <a:endParaRPr sz="24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67212" y="3123057"/>
            <a:ext cx="4776787" cy="3734942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24" y="155262"/>
            <a:ext cx="7266305" cy="1907539"/>
          </a:xfrm>
          <a:prstGeom prst="rect">
            <a:avLst/>
          </a:prstGeom>
        </p:spPr>
        <p:txBody>
          <a:bodyPr vert="horz" wrap="square" lIns="0" tIns="221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45"/>
              </a:spcBef>
            </a:pPr>
            <a:r>
              <a:rPr sz="2400" b="1" spc="-5" dirty="0">
                <a:solidFill>
                  <a:srgbClr val="0070C0"/>
                </a:solidFill>
                <a:latin typeface="Tahoma"/>
                <a:cs typeface="Tahoma"/>
              </a:rPr>
              <a:t>Clients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650"/>
              </a:spcBef>
              <a:buClr>
                <a:srgbClr val="FF6400"/>
              </a:buClr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Làm thế nào </a:t>
            </a:r>
            <a:r>
              <a:rPr sz="2400" dirty="0">
                <a:latin typeface="Segoe UI"/>
                <a:cs typeface="Segoe UI"/>
              </a:rPr>
              <a:t>để </a:t>
            </a:r>
            <a:r>
              <a:rPr sz="2400" spc="-5" dirty="0">
                <a:latin typeface="Segoe UI"/>
                <a:cs typeface="Segoe UI"/>
              </a:rPr>
              <a:t>tương </a:t>
            </a:r>
            <a:r>
              <a:rPr sz="2400" dirty="0">
                <a:latin typeface="Segoe UI"/>
                <a:cs typeface="Segoe UI"/>
              </a:rPr>
              <a:t>tác </a:t>
            </a:r>
            <a:r>
              <a:rPr sz="2400" spc="-5" dirty="0">
                <a:latin typeface="Segoe UI"/>
                <a:cs typeface="Segoe UI"/>
              </a:rPr>
              <a:t>với</a:t>
            </a:r>
            <a:r>
              <a:rPr sz="2400" spc="4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Cloud</a:t>
            </a:r>
            <a:endParaRPr sz="24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buClr>
                <a:srgbClr val="FF6400"/>
              </a:buClr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Segoe UI"/>
                <a:cs typeface="Segoe UI"/>
              </a:rPr>
              <a:t>Cách </a:t>
            </a:r>
            <a:r>
              <a:rPr sz="2400" dirty="0">
                <a:latin typeface="Segoe UI"/>
                <a:cs typeface="Segoe UI"/>
              </a:rPr>
              <a:t>thức </a:t>
            </a:r>
            <a:r>
              <a:rPr sz="2400" spc="-5" dirty="0">
                <a:latin typeface="Segoe UI"/>
                <a:cs typeface="Segoe UI"/>
              </a:rPr>
              <a:t>giao tiếp với Cloud của các thiết </a:t>
            </a:r>
            <a:r>
              <a:rPr sz="2400" dirty="0">
                <a:latin typeface="Segoe UI"/>
                <a:cs typeface="Segoe UI"/>
              </a:rPr>
              <a:t>bị</a:t>
            </a:r>
            <a:r>
              <a:rPr sz="2400" spc="16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client</a:t>
            </a:r>
            <a:endParaRPr sz="24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buClr>
                <a:srgbClr val="FF6400"/>
              </a:buClr>
              <a:buFont typeface="Tahoma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Segoe UI"/>
                <a:cs typeface="Segoe UI"/>
              </a:rPr>
              <a:t>An </a:t>
            </a:r>
            <a:r>
              <a:rPr sz="2400" spc="-20" dirty="0">
                <a:latin typeface="Segoe UI"/>
                <a:cs typeface="Segoe UI"/>
              </a:rPr>
              <a:t>toàn </a:t>
            </a:r>
            <a:r>
              <a:rPr sz="2400" dirty="0">
                <a:latin typeface="Segoe UI"/>
                <a:cs typeface="Segoe UI"/>
              </a:rPr>
              <a:t>dữ </a:t>
            </a:r>
            <a:r>
              <a:rPr sz="2400" spc="-5" dirty="0">
                <a:latin typeface="Segoe UI"/>
                <a:cs typeface="Segoe UI"/>
              </a:rPr>
              <a:t>liệu </a:t>
            </a:r>
            <a:r>
              <a:rPr sz="2400" spc="-10" dirty="0">
                <a:latin typeface="Segoe UI"/>
                <a:cs typeface="Segoe UI"/>
              </a:rPr>
              <a:t>trên</a:t>
            </a:r>
            <a:r>
              <a:rPr sz="2400" spc="5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Cloud</a:t>
            </a:r>
            <a:endParaRPr sz="24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00194" y="3072787"/>
            <a:ext cx="4090143" cy="343852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8633" y="3291613"/>
            <a:ext cx="4219575" cy="3152775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24" y="155262"/>
            <a:ext cx="8072755" cy="5199380"/>
          </a:xfrm>
          <a:prstGeom prst="rect">
            <a:avLst/>
          </a:prstGeom>
        </p:spPr>
        <p:txBody>
          <a:bodyPr vert="horz" wrap="square" lIns="0" tIns="221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45"/>
              </a:spcBef>
            </a:pPr>
            <a:r>
              <a:rPr sz="2400" b="1" dirty="0">
                <a:solidFill>
                  <a:srgbClr val="0070C0"/>
                </a:solidFill>
                <a:latin typeface="Tahoma"/>
                <a:cs typeface="Tahoma"/>
              </a:rPr>
              <a:t>Sơ </a:t>
            </a:r>
            <a:r>
              <a:rPr sz="2400" b="1" spc="-5" dirty="0">
                <a:solidFill>
                  <a:srgbClr val="0070C0"/>
                </a:solidFill>
                <a:latin typeface="Tahoma"/>
                <a:cs typeface="Tahoma"/>
              </a:rPr>
              <a:t>lược </a:t>
            </a:r>
            <a:r>
              <a:rPr sz="2400" b="1" dirty="0">
                <a:solidFill>
                  <a:srgbClr val="0070C0"/>
                </a:solidFill>
                <a:latin typeface="Tahoma"/>
                <a:cs typeface="Tahoma"/>
              </a:rPr>
              <a:t>về</a:t>
            </a:r>
            <a:r>
              <a:rPr sz="2400" b="1" spc="-25" dirty="0">
                <a:solidFill>
                  <a:srgbClr val="0070C0"/>
                </a:solidFill>
                <a:latin typeface="Tahoma"/>
                <a:cs typeface="Tahoma"/>
              </a:rPr>
              <a:t> </a:t>
            </a:r>
            <a:r>
              <a:rPr sz="2400" b="1" spc="-5" dirty="0">
                <a:solidFill>
                  <a:srgbClr val="0070C0"/>
                </a:solidFill>
                <a:latin typeface="Tahoma"/>
                <a:cs typeface="Tahoma"/>
              </a:rPr>
              <a:t>Heroku</a:t>
            </a:r>
            <a:endParaRPr sz="2400">
              <a:latin typeface="Tahoma"/>
              <a:cs typeface="Tahoma"/>
            </a:endParaRPr>
          </a:p>
          <a:p>
            <a:pPr marL="475615" marR="8255" indent="-342900" algn="just">
              <a:lnSpc>
                <a:spcPct val="100000"/>
              </a:lnSpc>
              <a:spcBef>
                <a:spcPts val="1650"/>
              </a:spcBef>
              <a:buClr>
                <a:srgbClr val="0C5AA6"/>
              </a:buClr>
              <a:buFont typeface="Arial"/>
              <a:buChar char="•"/>
              <a:tabLst>
                <a:tab pos="476250" algn="l"/>
              </a:tabLst>
            </a:pPr>
            <a:r>
              <a:rPr sz="2400" spc="-10" dirty="0">
                <a:latin typeface="Segoe UI"/>
                <a:cs typeface="Segoe UI"/>
              </a:rPr>
              <a:t>Heroku </a:t>
            </a:r>
            <a:r>
              <a:rPr sz="2400" spc="-5" dirty="0">
                <a:latin typeface="Segoe UI"/>
                <a:cs typeface="Segoe UI"/>
              </a:rPr>
              <a:t>là một </a:t>
            </a:r>
            <a:r>
              <a:rPr sz="2400" dirty="0">
                <a:latin typeface="Segoe UI"/>
                <a:cs typeface="Segoe UI"/>
              </a:rPr>
              <a:t>môi trường </a:t>
            </a:r>
            <a:r>
              <a:rPr sz="2400" spc="-5" dirty="0">
                <a:latin typeface="Segoe UI"/>
                <a:cs typeface="Segoe UI"/>
              </a:rPr>
              <a:t>Điện </a:t>
            </a:r>
            <a:r>
              <a:rPr sz="2400" spc="-15" dirty="0">
                <a:latin typeface="Segoe UI"/>
                <a:cs typeface="Segoe UI"/>
              </a:rPr>
              <a:t>toán </a:t>
            </a:r>
            <a:r>
              <a:rPr sz="2400" dirty="0">
                <a:latin typeface="Segoe UI"/>
                <a:cs typeface="Segoe UI"/>
              </a:rPr>
              <a:t>đám </a:t>
            </a:r>
            <a:r>
              <a:rPr sz="2400" spc="-35" dirty="0">
                <a:latin typeface="Segoe UI"/>
                <a:cs typeface="Segoe UI"/>
              </a:rPr>
              <a:t>mây, </a:t>
            </a:r>
            <a:r>
              <a:rPr sz="2400" dirty="0">
                <a:latin typeface="Segoe UI"/>
                <a:cs typeface="Segoe UI"/>
              </a:rPr>
              <a:t>cung  </a:t>
            </a:r>
            <a:r>
              <a:rPr sz="2400" spc="-5" dirty="0">
                <a:latin typeface="Segoe UI"/>
                <a:cs typeface="Segoe UI"/>
              </a:rPr>
              <a:t>cấp </a:t>
            </a:r>
            <a:r>
              <a:rPr sz="2400" dirty="0">
                <a:latin typeface="Segoe UI"/>
                <a:cs typeface="Segoe UI"/>
              </a:rPr>
              <a:t>cho </a:t>
            </a:r>
            <a:r>
              <a:rPr sz="2400" spc="5" dirty="0">
                <a:latin typeface="Segoe UI"/>
                <a:cs typeface="Segoe UI"/>
              </a:rPr>
              <a:t>bạn </a:t>
            </a:r>
            <a:r>
              <a:rPr sz="2400" dirty="0">
                <a:latin typeface="Segoe UI"/>
                <a:cs typeface="Segoe UI"/>
              </a:rPr>
              <a:t>các công </a:t>
            </a:r>
            <a:r>
              <a:rPr sz="2400" spc="-5" dirty="0">
                <a:latin typeface="Segoe UI"/>
                <a:cs typeface="Segoe UI"/>
              </a:rPr>
              <a:t>cụ </a:t>
            </a:r>
            <a:r>
              <a:rPr sz="2400" dirty="0">
                <a:latin typeface="Segoe UI"/>
                <a:cs typeface="Segoe UI"/>
              </a:rPr>
              <a:t>để </a:t>
            </a:r>
            <a:r>
              <a:rPr sz="2400" spc="-5" dirty="0">
                <a:latin typeface="Segoe UI"/>
                <a:cs typeface="Segoe UI"/>
              </a:rPr>
              <a:t>có </a:t>
            </a:r>
            <a:r>
              <a:rPr sz="2400" dirty="0">
                <a:latin typeface="Segoe UI"/>
                <a:cs typeface="Segoe UI"/>
              </a:rPr>
              <a:t>thể </a:t>
            </a:r>
            <a:r>
              <a:rPr sz="2400" spc="-5" dirty="0">
                <a:latin typeface="Segoe UI"/>
                <a:cs typeface="Segoe UI"/>
              </a:rPr>
              <a:t>thiết </a:t>
            </a:r>
            <a:r>
              <a:rPr sz="2400" spc="-10" dirty="0">
                <a:latin typeface="Segoe UI"/>
                <a:cs typeface="Segoe UI"/>
              </a:rPr>
              <a:t>kế, </a:t>
            </a:r>
            <a:r>
              <a:rPr sz="2400" spc="-5" dirty="0">
                <a:latin typeface="Segoe UI"/>
                <a:cs typeface="Segoe UI"/>
              </a:rPr>
              <a:t>xây </a:t>
            </a:r>
            <a:r>
              <a:rPr sz="2400" dirty="0">
                <a:latin typeface="Segoe UI"/>
                <a:cs typeface="Segoe UI"/>
              </a:rPr>
              <a:t>dựng </a:t>
            </a:r>
            <a:r>
              <a:rPr sz="2400" spc="-50" dirty="0">
                <a:latin typeface="Segoe UI"/>
                <a:cs typeface="Segoe UI"/>
              </a:rPr>
              <a:t>và  </a:t>
            </a:r>
            <a:r>
              <a:rPr sz="2400" dirty="0">
                <a:latin typeface="Segoe UI"/>
                <a:cs typeface="Segoe UI"/>
              </a:rPr>
              <a:t>phát triển </a:t>
            </a:r>
            <a:r>
              <a:rPr sz="2400" spc="-5" dirty="0">
                <a:latin typeface="Segoe UI"/>
                <a:cs typeface="Segoe UI"/>
              </a:rPr>
              <a:t>các </a:t>
            </a:r>
            <a:r>
              <a:rPr sz="2400" dirty="0">
                <a:latin typeface="Segoe UI"/>
                <a:cs typeface="Segoe UI"/>
              </a:rPr>
              <a:t>ứng </a:t>
            </a:r>
            <a:r>
              <a:rPr sz="2400" spc="-5" dirty="0">
                <a:latin typeface="Segoe UI"/>
                <a:cs typeface="Segoe UI"/>
              </a:rPr>
              <a:t>dụng </a:t>
            </a:r>
            <a:r>
              <a:rPr sz="2400" spc="-10" dirty="0">
                <a:latin typeface="Segoe UI"/>
                <a:cs typeface="Segoe UI"/>
              </a:rPr>
              <a:t>trên </a:t>
            </a:r>
            <a:r>
              <a:rPr sz="2400" spc="-5" dirty="0">
                <a:latin typeface="Segoe UI"/>
                <a:cs typeface="Segoe UI"/>
              </a:rPr>
              <a:t>môi </a:t>
            </a:r>
            <a:r>
              <a:rPr sz="2400" dirty="0">
                <a:latin typeface="Segoe UI"/>
                <a:cs typeface="Segoe UI"/>
              </a:rPr>
              <a:t>trường</a:t>
            </a:r>
            <a:r>
              <a:rPr sz="2400" spc="6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Cloud.</a:t>
            </a:r>
            <a:endParaRPr sz="2400">
              <a:latin typeface="Segoe UI"/>
              <a:cs typeface="Segoe UI"/>
            </a:endParaRPr>
          </a:p>
          <a:p>
            <a:pPr marL="475615" indent="-343535" algn="just">
              <a:lnSpc>
                <a:spcPct val="100000"/>
              </a:lnSpc>
              <a:buClr>
                <a:srgbClr val="0C5AA6"/>
              </a:buClr>
              <a:buFont typeface="Arial"/>
              <a:buChar char="•"/>
              <a:tabLst>
                <a:tab pos="476250" algn="l"/>
              </a:tabLst>
            </a:pPr>
            <a:r>
              <a:rPr sz="2400" spc="-5" dirty="0">
                <a:latin typeface="Segoe UI"/>
                <a:cs typeface="Segoe UI"/>
              </a:rPr>
              <a:t>Một </a:t>
            </a:r>
            <a:r>
              <a:rPr sz="2400" dirty="0">
                <a:latin typeface="Segoe UI"/>
                <a:cs typeface="Segoe UI"/>
              </a:rPr>
              <a:t>số </a:t>
            </a:r>
            <a:r>
              <a:rPr sz="2400" spc="-5" dirty="0">
                <a:latin typeface="Segoe UI"/>
                <a:cs typeface="Segoe UI"/>
              </a:rPr>
              <a:t>dịch </a:t>
            </a:r>
            <a:r>
              <a:rPr sz="2400" dirty="0">
                <a:latin typeface="Segoe UI"/>
                <a:cs typeface="Segoe UI"/>
              </a:rPr>
              <a:t>vụ </a:t>
            </a:r>
            <a:r>
              <a:rPr sz="2400" spc="-5" dirty="0">
                <a:latin typeface="Segoe UI"/>
                <a:cs typeface="Segoe UI"/>
              </a:rPr>
              <a:t>của </a:t>
            </a:r>
            <a:r>
              <a:rPr sz="2400" spc="-10" dirty="0">
                <a:latin typeface="Segoe UI"/>
                <a:cs typeface="Segoe UI"/>
              </a:rPr>
              <a:t>Heroku</a:t>
            </a:r>
            <a:r>
              <a:rPr sz="2400" spc="7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như:</a:t>
            </a:r>
            <a:endParaRPr sz="2400">
              <a:latin typeface="Segoe UI"/>
              <a:cs typeface="Segoe UI"/>
            </a:endParaRPr>
          </a:p>
          <a:p>
            <a:pPr marL="1097280" lvl="1" indent="-343535" algn="just">
              <a:lnSpc>
                <a:spcPct val="100000"/>
              </a:lnSpc>
              <a:buFont typeface="Arial"/>
              <a:buChar char="•"/>
              <a:tabLst>
                <a:tab pos="1097915" algn="l"/>
              </a:tabLst>
            </a:pPr>
            <a:r>
              <a:rPr sz="2400" spc="-10" dirty="0">
                <a:latin typeface="Segoe UI"/>
                <a:cs typeface="Segoe UI"/>
              </a:rPr>
              <a:t>Heroku </a:t>
            </a:r>
            <a:r>
              <a:rPr sz="2400" spc="-5" dirty="0">
                <a:latin typeface="Segoe UI"/>
                <a:cs typeface="Segoe UI"/>
              </a:rPr>
              <a:t>Sql Console: </a:t>
            </a:r>
            <a:r>
              <a:rPr sz="2400" dirty="0">
                <a:latin typeface="Segoe UI"/>
                <a:cs typeface="Segoe UI"/>
              </a:rPr>
              <a:t>Cung </a:t>
            </a:r>
            <a:r>
              <a:rPr sz="2400" spc="-5" dirty="0">
                <a:latin typeface="Segoe UI"/>
                <a:cs typeface="Segoe UI"/>
              </a:rPr>
              <a:t>cấp một </a:t>
            </a:r>
            <a:r>
              <a:rPr sz="2400" dirty="0">
                <a:latin typeface="Segoe UI"/>
                <a:cs typeface="Segoe UI"/>
              </a:rPr>
              <a:t>sql console</a:t>
            </a:r>
            <a:r>
              <a:rPr sz="2400" spc="13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cho</a:t>
            </a:r>
            <a:endParaRPr sz="2400">
              <a:latin typeface="Segoe UI"/>
              <a:cs typeface="Segoe UI"/>
            </a:endParaRPr>
          </a:p>
          <a:p>
            <a:pPr marL="1097280" algn="just">
              <a:lnSpc>
                <a:spcPct val="100000"/>
              </a:lnSpc>
            </a:pPr>
            <a:r>
              <a:rPr sz="2400" dirty="0">
                <a:latin typeface="Segoe UI"/>
                <a:cs typeface="Segoe UI"/>
              </a:rPr>
              <a:t>phép </a:t>
            </a:r>
            <a:r>
              <a:rPr sz="2400" spc="-5" dirty="0">
                <a:latin typeface="Segoe UI"/>
                <a:cs typeface="Segoe UI"/>
              </a:rPr>
              <a:t>chúng </a:t>
            </a:r>
            <a:r>
              <a:rPr sz="2400" dirty="0">
                <a:latin typeface="Segoe UI"/>
                <a:cs typeface="Segoe UI"/>
              </a:rPr>
              <a:t>ta </a:t>
            </a:r>
            <a:r>
              <a:rPr sz="2400" spc="-5" dirty="0">
                <a:latin typeface="Segoe UI"/>
                <a:cs typeface="Segoe UI"/>
              </a:rPr>
              <a:t>tương </a:t>
            </a:r>
            <a:r>
              <a:rPr sz="2400" dirty="0">
                <a:latin typeface="Segoe UI"/>
                <a:cs typeface="Segoe UI"/>
              </a:rPr>
              <a:t>tác sql </a:t>
            </a:r>
            <a:r>
              <a:rPr sz="2400" spc="-5" dirty="0">
                <a:latin typeface="Segoe UI"/>
                <a:cs typeface="Segoe UI"/>
              </a:rPr>
              <a:t>với </a:t>
            </a:r>
            <a:r>
              <a:rPr sz="2400" dirty="0">
                <a:latin typeface="Segoe UI"/>
                <a:cs typeface="Segoe UI"/>
              </a:rPr>
              <a:t>ứng </a:t>
            </a:r>
            <a:r>
              <a:rPr sz="2400" spc="-5" dirty="0">
                <a:latin typeface="Segoe UI"/>
                <a:cs typeface="Segoe UI"/>
              </a:rPr>
              <a:t>dụng</a:t>
            </a:r>
            <a:r>
              <a:rPr sz="2400" spc="65" dirty="0"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Heroku.</a:t>
            </a:r>
            <a:endParaRPr sz="2400">
              <a:latin typeface="Segoe UI"/>
              <a:cs typeface="Segoe UI"/>
            </a:endParaRPr>
          </a:p>
          <a:p>
            <a:pPr marL="1097280" marR="5080" lvl="1" indent="-342900" algn="just">
              <a:lnSpc>
                <a:spcPct val="100000"/>
              </a:lnSpc>
              <a:buFont typeface="Arial"/>
              <a:buChar char="•"/>
              <a:tabLst>
                <a:tab pos="1097915" algn="l"/>
              </a:tabLst>
            </a:pPr>
            <a:r>
              <a:rPr sz="2400" spc="-10" dirty="0">
                <a:latin typeface="Segoe UI"/>
                <a:cs typeface="Segoe UI"/>
              </a:rPr>
              <a:t>Heroku </a:t>
            </a:r>
            <a:r>
              <a:rPr sz="2400" spc="-50" dirty="0">
                <a:latin typeface="Segoe UI"/>
                <a:cs typeface="Segoe UI"/>
              </a:rPr>
              <a:t>Taps: </a:t>
            </a:r>
            <a:r>
              <a:rPr sz="2400" spc="-5" dirty="0">
                <a:latin typeface="Segoe UI"/>
                <a:cs typeface="Segoe UI"/>
              </a:rPr>
              <a:t>dùng </a:t>
            </a:r>
            <a:r>
              <a:rPr sz="2400" dirty="0">
                <a:latin typeface="Segoe UI"/>
                <a:cs typeface="Segoe UI"/>
              </a:rPr>
              <a:t>để pull/push </a:t>
            </a:r>
            <a:r>
              <a:rPr sz="2400" spc="-5" dirty="0">
                <a:latin typeface="Segoe UI"/>
                <a:cs typeface="Segoe UI"/>
              </a:rPr>
              <a:t>database lên  </a:t>
            </a:r>
            <a:r>
              <a:rPr sz="2400" spc="-10" dirty="0">
                <a:latin typeface="Segoe UI"/>
                <a:cs typeface="Segoe UI"/>
              </a:rPr>
              <a:t>heroku</a:t>
            </a:r>
            <a:endParaRPr sz="2400">
              <a:latin typeface="Segoe UI"/>
              <a:cs typeface="Segoe UI"/>
            </a:endParaRPr>
          </a:p>
          <a:p>
            <a:pPr marL="1097280" marR="5080" lvl="1" indent="-342900" algn="just">
              <a:lnSpc>
                <a:spcPct val="100000"/>
              </a:lnSpc>
              <a:buFont typeface="Arial"/>
              <a:buChar char="•"/>
              <a:tabLst>
                <a:tab pos="1097915" algn="l"/>
              </a:tabLst>
            </a:pPr>
            <a:r>
              <a:rPr sz="2400" spc="-10" dirty="0">
                <a:latin typeface="Segoe UI"/>
                <a:cs typeface="Segoe UI"/>
              </a:rPr>
              <a:t>Heroku </a:t>
            </a:r>
            <a:r>
              <a:rPr sz="2400" dirty="0">
                <a:latin typeface="Segoe UI"/>
                <a:cs typeface="Segoe UI"/>
              </a:rPr>
              <a:t>App: </a:t>
            </a:r>
            <a:r>
              <a:rPr sz="2400" spc="-5" dirty="0">
                <a:latin typeface="Segoe UI"/>
                <a:cs typeface="Segoe UI"/>
              </a:rPr>
              <a:t>Cho </a:t>
            </a:r>
            <a:r>
              <a:rPr sz="2400" dirty="0">
                <a:latin typeface="Segoe UI"/>
                <a:cs typeface="Segoe UI"/>
              </a:rPr>
              <a:t>phép </a:t>
            </a:r>
            <a:r>
              <a:rPr sz="2400" spc="-5" dirty="0">
                <a:latin typeface="Segoe UI"/>
                <a:cs typeface="Segoe UI"/>
              </a:rPr>
              <a:t>quản lý </a:t>
            </a:r>
            <a:r>
              <a:rPr sz="2400" spc="-10" dirty="0">
                <a:latin typeface="Segoe UI"/>
                <a:cs typeface="Segoe UI"/>
              </a:rPr>
              <a:t>source </a:t>
            </a:r>
            <a:r>
              <a:rPr sz="2400" dirty="0">
                <a:latin typeface="Segoe UI"/>
                <a:cs typeface="Segoe UI"/>
              </a:rPr>
              <a:t>code </a:t>
            </a:r>
            <a:r>
              <a:rPr sz="2400" spc="-10" dirty="0">
                <a:latin typeface="Segoe UI"/>
                <a:cs typeface="Segoe UI"/>
              </a:rPr>
              <a:t>trên  </a:t>
            </a:r>
            <a:r>
              <a:rPr sz="2400" spc="10" dirty="0">
                <a:latin typeface="Segoe UI"/>
                <a:cs typeface="Segoe UI"/>
              </a:rPr>
              <a:t>server </a:t>
            </a:r>
            <a:r>
              <a:rPr sz="2400" spc="-5" dirty="0">
                <a:latin typeface="Segoe UI"/>
                <a:cs typeface="Segoe UI"/>
              </a:rPr>
              <a:t>của </a:t>
            </a:r>
            <a:r>
              <a:rPr sz="2400" spc="-10" dirty="0">
                <a:latin typeface="Segoe UI"/>
                <a:cs typeface="Segoe UI"/>
              </a:rPr>
              <a:t>Heroku. </a:t>
            </a:r>
            <a:r>
              <a:rPr sz="2400" dirty="0">
                <a:latin typeface="Segoe UI"/>
                <a:cs typeface="Segoe UI"/>
              </a:rPr>
              <a:t>Bạn có </a:t>
            </a:r>
            <a:r>
              <a:rPr sz="2400" spc="-5" dirty="0">
                <a:latin typeface="Segoe UI"/>
                <a:cs typeface="Segoe UI"/>
              </a:rPr>
              <a:t>thể check </a:t>
            </a:r>
            <a:r>
              <a:rPr sz="2400" dirty="0">
                <a:latin typeface="Segoe UI"/>
                <a:cs typeface="Segoe UI"/>
              </a:rPr>
              <a:t>out code </a:t>
            </a:r>
            <a:r>
              <a:rPr sz="2400" spc="-50" dirty="0">
                <a:latin typeface="Segoe UI"/>
                <a:cs typeface="Segoe UI"/>
              </a:rPr>
              <a:t>và  </a:t>
            </a:r>
            <a:r>
              <a:rPr sz="2400" spc="-5" dirty="0">
                <a:latin typeface="Segoe UI"/>
                <a:cs typeface="Segoe UI"/>
              </a:rPr>
              <a:t>commit code khi </a:t>
            </a:r>
            <a:r>
              <a:rPr sz="2400" dirty="0">
                <a:latin typeface="Segoe UI"/>
                <a:cs typeface="Segoe UI"/>
              </a:rPr>
              <a:t>phát triển dự án theo</a:t>
            </a:r>
            <a:r>
              <a:rPr sz="2400" spc="5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nhóm</a:t>
            </a:r>
            <a:endParaRPr sz="2400">
              <a:latin typeface="Segoe UI"/>
              <a:cs typeface="Segoe UI"/>
            </a:endParaRPr>
          </a:p>
          <a:p>
            <a:pPr marL="1097280" lvl="1" indent="-343535">
              <a:lnSpc>
                <a:spcPct val="100000"/>
              </a:lnSpc>
              <a:buFont typeface="Arial"/>
              <a:buChar char="•"/>
              <a:tabLst>
                <a:tab pos="1097280" algn="l"/>
                <a:tab pos="1097915" algn="l"/>
              </a:tabLst>
            </a:pPr>
            <a:r>
              <a:rPr sz="2400" dirty="0">
                <a:latin typeface="Segoe UI"/>
                <a:cs typeface="Segoe UI"/>
              </a:rPr>
              <a:t>…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  <p:transition spd="slow">
    <p:dissolv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5800" y="1209039"/>
            <a:ext cx="8458200" cy="5648960"/>
            <a:chOff x="685800" y="1209039"/>
            <a:chExt cx="8458200" cy="5648960"/>
          </a:xfrm>
        </p:grpSpPr>
        <p:sp>
          <p:nvSpPr>
            <p:cNvPr id="3" name="object 3"/>
            <p:cNvSpPr/>
            <p:nvPr/>
          </p:nvSpPr>
          <p:spPr>
            <a:xfrm>
              <a:off x="685800" y="1557019"/>
              <a:ext cx="8458200" cy="4615180"/>
            </a:xfrm>
            <a:custGeom>
              <a:avLst/>
              <a:gdLst/>
              <a:ahLst/>
              <a:cxnLst/>
              <a:rect l="l" t="t" r="r" b="b"/>
              <a:pathLst>
                <a:path w="8458200" h="4615180">
                  <a:moveTo>
                    <a:pt x="8458200" y="0"/>
                  </a:moveTo>
                  <a:lnTo>
                    <a:pt x="0" y="0"/>
                  </a:lnTo>
                  <a:lnTo>
                    <a:pt x="0" y="4615180"/>
                  </a:lnTo>
                  <a:lnTo>
                    <a:pt x="8458200" y="4615180"/>
                  </a:lnTo>
                  <a:lnTo>
                    <a:pt x="8458200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85800" y="1209039"/>
              <a:ext cx="3276600" cy="695960"/>
            </a:xfrm>
            <a:custGeom>
              <a:avLst/>
              <a:gdLst/>
              <a:ahLst/>
              <a:cxnLst/>
              <a:rect l="l" t="t" r="r" b="b"/>
              <a:pathLst>
                <a:path w="3276600" h="695960">
                  <a:moveTo>
                    <a:pt x="2928620" y="0"/>
                  </a:moveTo>
                  <a:lnTo>
                    <a:pt x="0" y="0"/>
                  </a:lnTo>
                  <a:lnTo>
                    <a:pt x="0" y="695960"/>
                  </a:lnTo>
                  <a:lnTo>
                    <a:pt x="2928620" y="695960"/>
                  </a:lnTo>
                  <a:lnTo>
                    <a:pt x="3276600" y="347980"/>
                  </a:lnTo>
                  <a:lnTo>
                    <a:pt x="2928620" y="0"/>
                  </a:lnTo>
                  <a:close/>
                </a:path>
              </a:pathLst>
            </a:custGeom>
            <a:solidFill>
              <a:srgbClr val="0C5A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4659" y="3431077"/>
              <a:ext cx="3665185" cy="342692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32164" y="1324779"/>
            <a:ext cx="4661535" cy="3001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Tahoma"/>
                <a:cs typeface="Tahoma"/>
              </a:rPr>
              <a:t>Tổng </a:t>
            </a:r>
            <a:r>
              <a:rPr sz="2400" b="1" dirty="0">
                <a:solidFill>
                  <a:srgbClr val="FFFFFF"/>
                </a:solidFill>
                <a:latin typeface="Tahoma"/>
                <a:cs typeface="Tahoma"/>
              </a:rPr>
              <a:t>kết </a:t>
            </a:r>
            <a:r>
              <a:rPr sz="2400" b="1" spc="-5" dirty="0">
                <a:solidFill>
                  <a:srgbClr val="FFFFFF"/>
                </a:solidFill>
                <a:latin typeface="Tahoma"/>
                <a:cs typeface="Tahoma"/>
              </a:rPr>
              <a:t>bài</a:t>
            </a:r>
            <a:r>
              <a:rPr sz="2400" b="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Tahoma"/>
                <a:cs typeface="Tahoma"/>
              </a:rPr>
              <a:t>học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0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0C5AA6"/>
                </a:solidFill>
                <a:latin typeface="Segoe UI"/>
                <a:cs typeface="Segoe UI"/>
              </a:rPr>
              <a:t>SV cần hiểu </a:t>
            </a:r>
            <a:r>
              <a:rPr sz="2400" spc="-20" dirty="0">
                <a:solidFill>
                  <a:srgbClr val="0C5AA6"/>
                </a:solidFill>
                <a:latin typeface="Segoe UI"/>
                <a:cs typeface="Segoe UI"/>
              </a:rPr>
              <a:t>rõ </a:t>
            </a:r>
            <a:r>
              <a:rPr sz="2400" spc="-5" dirty="0">
                <a:solidFill>
                  <a:srgbClr val="0C5AA6"/>
                </a:solidFill>
                <a:latin typeface="Segoe UI"/>
                <a:cs typeface="Segoe UI"/>
              </a:rPr>
              <a:t>các thành </a:t>
            </a:r>
            <a:r>
              <a:rPr sz="2400" dirty="0">
                <a:solidFill>
                  <a:srgbClr val="0C5AA6"/>
                </a:solidFill>
                <a:latin typeface="Segoe UI"/>
                <a:cs typeface="Segoe UI"/>
              </a:rPr>
              <a:t>phần </a:t>
            </a:r>
            <a:r>
              <a:rPr sz="2400" spc="-5" dirty="0">
                <a:solidFill>
                  <a:srgbClr val="0C5AA6"/>
                </a:solidFill>
                <a:latin typeface="Segoe UI"/>
                <a:cs typeface="Segoe UI"/>
              </a:rPr>
              <a:t>của  cơ </a:t>
            </a:r>
            <a:r>
              <a:rPr sz="2400" dirty="0">
                <a:solidFill>
                  <a:srgbClr val="0C5AA6"/>
                </a:solidFill>
                <a:latin typeface="Segoe UI"/>
                <a:cs typeface="Segoe UI"/>
              </a:rPr>
              <a:t>sở </a:t>
            </a:r>
            <a:r>
              <a:rPr sz="2400" spc="-5" dirty="0">
                <a:solidFill>
                  <a:srgbClr val="0C5AA6"/>
                </a:solidFill>
                <a:latin typeface="Segoe UI"/>
                <a:cs typeface="Segoe UI"/>
              </a:rPr>
              <a:t>hạ tầng cho Cloud</a:t>
            </a:r>
            <a:r>
              <a:rPr sz="2400" spc="70" dirty="0">
                <a:solidFill>
                  <a:srgbClr val="0C5AA6"/>
                </a:solidFill>
                <a:latin typeface="Segoe UI"/>
                <a:cs typeface="Segoe UI"/>
              </a:rPr>
              <a:t> </a:t>
            </a:r>
            <a:r>
              <a:rPr sz="2400" spc="-5" dirty="0">
                <a:solidFill>
                  <a:srgbClr val="0C5AA6"/>
                </a:solidFill>
                <a:latin typeface="Segoe UI"/>
                <a:cs typeface="Segoe UI"/>
              </a:rPr>
              <a:t>như</a:t>
            </a:r>
            <a:endParaRPr sz="2400">
              <a:latin typeface="Segoe UI"/>
              <a:cs typeface="Segoe UI"/>
            </a:endParaRPr>
          </a:p>
          <a:p>
            <a:pPr marL="243840" indent="-231775">
              <a:lnSpc>
                <a:spcPct val="100000"/>
              </a:lnSpc>
              <a:buClr>
                <a:srgbClr val="FF6400"/>
              </a:buClr>
              <a:buFont typeface="Wingdings"/>
              <a:buChar char=""/>
              <a:tabLst>
                <a:tab pos="244475" algn="l"/>
              </a:tabLst>
            </a:pPr>
            <a:r>
              <a:rPr sz="2400" spc="-5" dirty="0">
                <a:solidFill>
                  <a:srgbClr val="0C5AA6"/>
                </a:solidFill>
                <a:latin typeface="Segoe UI"/>
                <a:cs typeface="Segoe UI"/>
              </a:rPr>
              <a:t>Clients</a:t>
            </a:r>
            <a:endParaRPr sz="2400">
              <a:latin typeface="Segoe UI"/>
              <a:cs typeface="Segoe UI"/>
            </a:endParaRPr>
          </a:p>
          <a:p>
            <a:pPr marL="243840" indent="-231775">
              <a:lnSpc>
                <a:spcPct val="100000"/>
              </a:lnSpc>
              <a:buClr>
                <a:srgbClr val="FF6400"/>
              </a:buClr>
              <a:buFont typeface="Wingdings"/>
              <a:buChar char=""/>
              <a:tabLst>
                <a:tab pos="244475" algn="l"/>
              </a:tabLst>
            </a:pPr>
            <a:r>
              <a:rPr sz="2400" spc="-5" dirty="0">
                <a:solidFill>
                  <a:srgbClr val="0C5AA6"/>
                </a:solidFill>
                <a:latin typeface="Segoe UI"/>
                <a:cs typeface="Segoe UI"/>
              </a:rPr>
              <a:t>Security</a:t>
            </a:r>
            <a:endParaRPr sz="2400">
              <a:latin typeface="Segoe UI"/>
              <a:cs typeface="Segoe UI"/>
            </a:endParaRPr>
          </a:p>
          <a:p>
            <a:pPr marL="243840" indent="-231775">
              <a:lnSpc>
                <a:spcPct val="100000"/>
              </a:lnSpc>
              <a:buClr>
                <a:srgbClr val="FF6400"/>
              </a:buClr>
              <a:buFont typeface="Wingdings"/>
              <a:buChar char=""/>
              <a:tabLst>
                <a:tab pos="244475" algn="l"/>
              </a:tabLst>
            </a:pPr>
            <a:r>
              <a:rPr sz="2400" spc="-5" dirty="0">
                <a:solidFill>
                  <a:srgbClr val="0C5AA6"/>
                </a:solidFill>
                <a:latin typeface="Segoe UI"/>
                <a:cs typeface="Segoe UI"/>
              </a:rPr>
              <a:t>Network</a:t>
            </a:r>
            <a:endParaRPr sz="2400">
              <a:latin typeface="Segoe UI"/>
              <a:cs typeface="Segoe UI"/>
            </a:endParaRPr>
          </a:p>
          <a:p>
            <a:pPr marL="243840" indent="-231775">
              <a:lnSpc>
                <a:spcPct val="100000"/>
              </a:lnSpc>
              <a:buClr>
                <a:srgbClr val="FF6400"/>
              </a:buClr>
              <a:buFont typeface="Wingdings"/>
              <a:buChar char=""/>
              <a:tabLst>
                <a:tab pos="244475" algn="l"/>
              </a:tabLst>
            </a:pPr>
            <a:r>
              <a:rPr sz="2400" spc="5" dirty="0">
                <a:solidFill>
                  <a:srgbClr val="0C5AA6"/>
                </a:solidFill>
                <a:latin typeface="Segoe UI"/>
                <a:cs typeface="Segoe UI"/>
              </a:rPr>
              <a:t>Services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  <p:transition spd="slow"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24" y="364660"/>
            <a:ext cx="1070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Cli</a:t>
            </a:r>
            <a:r>
              <a:rPr spc="-5" dirty="0"/>
              <a:t>ent</a:t>
            </a:r>
            <a:r>
              <a:rPr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24" y="939817"/>
            <a:ext cx="36461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70C0"/>
                </a:solidFill>
                <a:latin typeface="Segoe UI"/>
                <a:cs typeface="Segoe UI"/>
              </a:rPr>
              <a:t>Đối với</a:t>
            </a:r>
            <a:r>
              <a:rPr sz="2400" b="1" spc="15" dirty="0">
                <a:solidFill>
                  <a:srgbClr val="0070C0"/>
                </a:solidFill>
                <a:latin typeface="Segoe UI"/>
                <a:cs typeface="Segoe UI"/>
              </a:rPr>
              <a:t> </a:t>
            </a:r>
            <a:r>
              <a:rPr sz="2400" b="1" spc="-5" dirty="0">
                <a:solidFill>
                  <a:srgbClr val="0070C0"/>
                </a:solidFill>
                <a:latin typeface="Segoe UI"/>
                <a:cs typeface="Segoe UI"/>
              </a:rPr>
              <a:t>Mobile:</a:t>
            </a:r>
            <a:endParaRPr sz="2400">
              <a:latin typeface="Segoe UI"/>
              <a:cs typeface="Segoe UI"/>
            </a:endParaRPr>
          </a:p>
          <a:p>
            <a:pPr marL="243840" indent="-231775">
              <a:lnSpc>
                <a:spcPct val="100000"/>
              </a:lnSpc>
              <a:buClr>
                <a:srgbClr val="FF6400"/>
              </a:buClr>
              <a:buFont typeface="Wingdings"/>
              <a:buChar char=""/>
              <a:tabLst>
                <a:tab pos="244475" algn="l"/>
                <a:tab pos="1355090" algn="l"/>
                <a:tab pos="2328545" algn="l"/>
                <a:tab pos="2930525" algn="l"/>
              </a:tabLst>
            </a:pPr>
            <a:r>
              <a:rPr sz="2400" spc="-5" dirty="0">
                <a:latin typeface="Segoe UI"/>
                <a:cs typeface="Segoe UI"/>
              </a:rPr>
              <a:t>Kh</a:t>
            </a:r>
            <a:r>
              <a:rPr sz="2400" dirty="0">
                <a:latin typeface="Segoe UI"/>
                <a:cs typeface="Segoe UI"/>
              </a:rPr>
              <a:t>á</a:t>
            </a:r>
            <a:r>
              <a:rPr sz="2400" spc="-5" dirty="0">
                <a:latin typeface="Segoe UI"/>
                <a:cs typeface="Segoe UI"/>
              </a:rPr>
              <a:t>c</a:t>
            </a:r>
            <a:r>
              <a:rPr sz="2400" dirty="0">
                <a:latin typeface="Segoe UI"/>
                <a:cs typeface="Segoe UI"/>
              </a:rPr>
              <a:t>h	</a:t>
            </a:r>
            <a:r>
              <a:rPr sz="2400" spc="-5" dirty="0">
                <a:latin typeface="Segoe UI"/>
                <a:cs typeface="Segoe UI"/>
              </a:rPr>
              <a:t>h</a:t>
            </a:r>
            <a:r>
              <a:rPr sz="2400" spc="10" dirty="0">
                <a:latin typeface="Segoe UI"/>
                <a:cs typeface="Segoe UI"/>
              </a:rPr>
              <a:t>à</a:t>
            </a:r>
            <a:r>
              <a:rPr sz="2400" spc="-5" dirty="0">
                <a:latin typeface="Segoe UI"/>
                <a:cs typeface="Segoe UI"/>
              </a:rPr>
              <a:t>n</a:t>
            </a:r>
            <a:r>
              <a:rPr sz="2400" dirty="0">
                <a:latin typeface="Segoe UI"/>
                <a:cs typeface="Segoe UI"/>
              </a:rPr>
              <a:t>g	sử	</a:t>
            </a:r>
            <a:r>
              <a:rPr sz="2400" spc="-10" dirty="0">
                <a:latin typeface="Segoe UI"/>
                <a:cs typeface="Segoe UI"/>
              </a:rPr>
              <a:t>d</a:t>
            </a:r>
            <a:r>
              <a:rPr sz="2400" spc="-5" dirty="0">
                <a:latin typeface="Segoe UI"/>
                <a:cs typeface="Segoe UI"/>
              </a:rPr>
              <a:t>ụng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97156" y="1305577"/>
            <a:ext cx="4156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91540" algn="l"/>
                <a:tab pos="1868805" algn="l"/>
                <a:tab pos="2417445" algn="l"/>
                <a:tab pos="3486785" algn="l"/>
              </a:tabLst>
            </a:pPr>
            <a:r>
              <a:rPr sz="2400" spc="10" dirty="0">
                <a:latin typeface="Segoe UI"/>
                <a:cs typeface="Segoe UI"/>
              </a:rPr>
              <a:t>đ</a:t>
            </a:r>
            <a:r>
              <a:rPr sz="2400" spc="-10" dirty="0">
                <a:latin typeface="Segoe UI"/>
                <a:cs typeface="Segoe UI"/>
              </a:rPr>
              <a:t>i</a:t>
            </a:r>
            <a:r>
              <a:rPr sz="2400" dirty="0">
                <a:latin typeface="Segoe UI"/>
                <a:cs typeface="Segoe UI"/>
              </a:rPr>
              <a:t>ện	t</a:t>
            </a:r>
            <a:r>
              <a:rPr sz="2400" spc="-5" dirty="0">
                <a:latin typeface="Segoe UI"/>
                <a:cs typeface="Segoe UI"/>
              </a:rPr>
              <a:t>ho</a:t>
            </a:r>
            <a:r>
              <a:rPr sz="2400" spc="10" dirty="0">
                <a:latin typeface="Segoe UI"/>
                <a:cs typeface="Segoe UI"/>
              </a:rPr>
              <a:t>ạ</a:t>
            </a:r>
            <a:r>
              <a:rPr sz="2400" dirty="0">
                <a:latin typeface="Segoe UI"/>
                <a:cs typeface="Segoe UI"/>
              </a:rPr>
              <a:t>i	</a:t>
            </a:r>
            <a:r>
              <a:rPr sz="2400" spc="10" dirty="0">
                <a:latin typeface="Segoe UI"/>
                <a:cs typeface="Segoe UI"/>
              </a:rPr>
              <a:t>d</a:t>
            </a:r>
            <a:r>
              <a:rPr sz="2400" dirty="0">
                <a:latin typeface="Segoe UI"/>
                <a:cs typeface="Segoe UI"/>
              </a:rPr>
              <a:t>i	đ</a:t>
            </a:r>
            <a:r>
              <a:rPr sz="2400" spc="-5" dirty="0">
                <a:latin typeface="Segoe UI"/>
                <a:cs typeface="Segoe UI"/>
              </a:rPr>
              <a:t>ộn</a:t>
            </a:r>
            <a:r>
              <a:rPr sz="2400" spc="10" dirty="0">
                <a:latin typeface="Segoe UI"/>
                <a:cs typeface="Segoe UI"/>
              </a:rPr>
              <a:t>g</a:t>
            </a:r>
            <a:r>
              <a:rPr sz="2400" dirty="0">
                <a:latin typeface="Segoe UI"/>
                <a:cs typeface="Segoe UI"/>
              </a:rPr>
              <a:t>,	</a:t>
            </a:r>
            <a:r>
              <a:rPr sz="2400" spc="10" dirty="0">
                <a:latin typeface="Segoe UI"/>
                <a:cs typeface="Segoe UI"/>
              </a:rPr>
              <a:t>P</a:t>
            </a:r>
            <a:r>
              <a:rPr sz="2400" spc="-40" dirty="0">
                <a:latin typeface="Segoe UI"/>
                <a:cs typeface="Segoe UI"/>
              </a:rPr>
              <a:t>D</a:t>
            </a:r>
            <a:r>
              <a:rPr sz="2400" spc="95" dirty="0">
                <a:latin typeface="Segoe UI"/>
                <a:cs typeface="Segoe UI"/>
              </a:rPr>
              <a:t>A</a:t>
            </a:r>
            <a:r>
              <a:rPr sz="2400" dirty="0">
                <a:latin typeface="Segoe UI"/>
                <a:cs typeface="Segoe UI"/>
              </a:rPr>
              <a:t>,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3840" marR="6985" algn="just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smartphones </a:t>
            </a:r>
            <a:r>
              <a:rPr spc="-5" dirty="0"/>
              <a:t>có thể truy cập </a:t>
            </a:r>
            <a:r>
              <a:rPr spc="-15" dirty="0"/>
              <a:t>vào </a:t>
            </a:r>
            <a:r>
              <a:rPr dirty="0"/>
              <a:t>đám </a:t>
            </a:r>
            <a:r>
              <a:rPr spc="-5" dirty="0"/>
              <a:t>mây giống như khi  ngồi </a:t>
            </a:r>
            <a:r>
              <a:rPr dirty="0"/>
              <a:t>tại </a:t>
            </a:r>
            <a:r>
              <a:rPr spc="-5" dirty="0"/>
              <a:t>máy </a:t>
            </a:r>
            <a:r>
              <a:rPr spc="-15" dirty="0"/>
              <a:t>bàn </a:t>
            </a:r>
            <a:r>
              <a:rPr spc="-5" dirty="0"/>
              <a:t>của</a:t>
            </a:r>
            <a:r>
              <a:rPr spc="80" dirty="0"/>
              <a:t> </a:t>
            </a:r>
            <a:r>
              <a:rPr spc="-5" dirty="0"/>
              <a:t>họ</a:t>
            </a:r>
          </a:p>
          <a:p>
            <a:pPr marL="243840" marR="5080" indent="-231775" algn="just">
              <a:lnSpc>
                <a:spcPct val="100000"/>
              </a:lnSpc>
              <a:buClr>
                <a:srgbClr val="FF6400"/>
              </a:buClr>
              <a:buFont typeface="Wingdings"/>
              <a:buChar char=""/>
              <a:tabLst>
                <a:tab pos="244475" algn="l"/>
              </a:tabLst>
            </a:pPr>
            <a:r>
              <a:rPr spc="-70" dirty="0"/>
              <a:t>Tuy </a:t>
            </a:r>
            <a:r>
              <a:rPr dirty="0"/>
              <a:t>nhiên vấn đề dùng </a:t>
            </a:r>
            <a:r>
              <a:rPr spc="-5" dirty="0"/>
              <a:t>mobile </a:t>
            </a:r>
            <a:r>
              <a:rPr spc="5" dirty="0"/>
              <a:t>để </a:t>
            </a:r>
            <a:r>
              <a:rPr spc="-5" dirty="0"/>
              <a:t>kết nối </a:t>
            </a:r>
            <a:r>
              <a:rPr spc="5" dirty="0"/>
              <a:t>với </a:t>
            </a:r>
            <a:r>
              <a:rPr dirty="0"/>
              <a:t>cloud sẽ </a:t>
            </a:r>
            <a:r>
              <a:rPr spc="5" dirty="0"/>
              <a:t>bị  </a:t>
            </a:r>
            <a:r>
              <a:rPr spc="-5" dirty="0"/>
              <a:t>hạn chế </a:t>
            </a:r>
            <a:r>
              <a:rPr spc="5" dirty="0"/>
              <a:t>bởi </a:t>
            </a:r>
            <a:r>
              <a:rPr dirty="0"/>
              <a:t>tính </a:t>
            </a:r>
            <a:r>
              <a:rPr spc="5" dirty="0"/>
              <a:t>bảo </a:t>
            </a:r>
            <a:r>
              <a:rPr spc="-5" dirty="0"/>
              <a:t>mật </a:t>
            </a:r>
            <a:r>
              <a:rPr spc="-25" dirty="0"/>
              <a:t>và </a:t>
            </a:r>
            <a:r>
              <a:rPr spc="-5" dirty="0"/>
              <a:t>tốc </a:t>
            </a:r>
            <a:r>
              <a:rPr spc="5" dirty="0"/>
              <a:t>độ </a:t>
            </a:r>
            <a:r>
              <a:rPr dirty="0"/>
              <a:t>truy </a:t>
            </a:r>
            <a:r>
              <a:rPr spc="-5" dirty="0"/>
              <a:t>cập của nhà  mạng. Do </a:t>
            </a:r>
            <a:r>
              <a:rPr dirty="0"/>
              <a:t>vậy </a:t>
            </a:r>
            <a:r>
              <a:rPr spc="-5" dirty="0"/>
              <a:t>các kết nối này không được tối </a:t>
            </a:r>
            <a:r>
              <a:rPr dirty="0"/>
              <a:t>ưu</a:t>
            </a:r>
            <a:r>
              <a:rPr spc="165" dirty="0"/>
              <a:t> </a:t>
            </a:r>
            <a:r>
              <a:rPr spc="-30" dirty="0"/>
              <a:t>hóa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202924" y="6342345"/>
            <a:ext cx="26308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Bài </a:t>
            </a:r>
            <a:r>
              <a:rPr sz="1200" dirty="0">
                <a:solidFill>
                  <a:srgbClr val="898989"/>
                </a:solidFill>
                <a:latin typeface="Tahoma"/>
                <a:cs typeface="Tahoma"/>
              </a:rPr>
              <a:t>3: </a:t>
            </a: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Phần cứng </a:t>
            </a:r>
            <a:r>
              <a:rPr sz="1200" dirty="0">
                <a:solidFill>
                  <a:srgbClr val="898989"/>
                </a:solidFill>
                <a:latin typeface="Tahoma"/>
                <a:cs typeface="Tahoma"/>
              </a:rPr>
              <a:t>và </a:t>
            </a: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cơ </a:t>
            </a:r>
            <a:r>
              <a:rPr sz="1200" dirty="0">
                <a:solidFill>
                  <a:srgbClr val="898989"/>
                </a:solidFill>
                <a:latin typeface="Tahoma"/>
                <a:cs typeface="Tahoma"/>
              </a:rPr>
              <a:t>sở hạ </a:t>
            </a: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tầng cho  Cloud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1028" name="Picture 4" descr="Mobile Cloud Training | Cour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726" y="3692250"/>
            <a:ext cx="3505200" cy="316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24" y="155262"/>
            <a:ext cx="8507730" cy="4102100"/>
          </a:xfrm>
          <a:prstGeom prst="rect">
            <a:avLst/>
          </a:prstGeom>
        </p:spPr>
        <p:txBody>
          <a:bodyPr vert="horz" wrap="square" lIns="0" tIns="221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45"/>
              </a:spcBef>
            </a:pPr>
            <a:r>
              <a:rPr sz="2400" b="1" spc="-5" dirty="0">
                <a:solidFill>
                  <a:srgbClr val="0070C0"/>
                </a:solidFill>
                <a:latin typeface="Tahoma"/>
                <a:cs typeface="Tahoma"/>
              </a:rPr>
              <a:t>Clients</a:t>
            </a:r>
            <a:endParaRPr sz="2400">
              <a:latin typeface="Tahoma"/>
              <a:cs typeface="Tahoma"/>
            </a:endParaRPr>
          </a:p>
          <a:p>
            <a:pPr marL="12700" algn="just">
              <a:lnSpc>
                <a:spcPct val="100000"/>
              </a:lnSpc>
              <a:spcBef>
                <a:spcPts val="1650"/>
              </a:spcBef>
            </a:pPr>
            <a:r>
              <a:rPr sz="2400" b="1" spc="-5" dirty="0">
                <a:solidFill>
                  <a:srgbClr val="0070C0"/>
                </a:solidFill>
                <a:latin typeface="Segoe UI"/>
                <a:cs typeface="Segoe UI"/>
              </a:rPr>
              <a:t>Đối với máy tính</a:t>
            </a:r>
            <a:r>
              <a:rPr sz="2400" b="1" spc="35" dirty="0">
                <a:solidFill>
                  <a:srgbClr val="0070C0"/>
                </a:solidFill>
                <a:latin typeface="Segoe UI"/>
                <a:cs typeface="Segoe UI"/>
              </a:rPr>
              <a:t> </a:t>
            </a:r>
            <a:r>
              <a:rPr sz="2400" b="1" spc="-5" dirty="0">
                <a:solidFill>
                  <a:srgbClr val="0070C0"/>
                </a:solidFill>
                <a:latin typeface="Segoe UI"/>
                <a:cs typeface="Segoe UI"/>
              </a:rPr>
              <a:t>“mỏng”:</a:t>
            </a:r>
            <a:endParaRPr sz="2400">
              <a:latin typeface="Segoe UI"/>
              <a:cs typeface="Segoe UI"/>
            </a:endParaRPr>
          </a:p>
          <a:p>
            <a:pPr marL="243840" marR="5080" indent="-231775" algn="just">
              <a:lnSpc>
                <a:spcPct val="100000"/>
              </a:lnSpc>
              <a:buClr>
                <a:srgbClr val="FF6400"/>
              </a:buClr>
              <a:buFont typeface="Wingdings"/>
              <a:buChar char=""/>
              <a:tabLst>
                <a:tab pos="244475" algn="l"/>
              </a:tabLst>
            </a:pPr>
            <a:r>
              <a:rPr sz="2400" dirty="0">
                <a:latin typeface="Segoe UI"/>
                <a:cs typeface="Segoe UI"/>
              </a:rPr>
              <a:t>Máy </a:t>
            </a:r>
            <a:r>
              <a:rPr sz="2400" spc="-5" dirty="0">
                <a:latin typeface="Segoe UI"/>
                <a:cs typeface="Segoe UI"/>
              </a:rPr>
              <a:t>tính </a:t>
            </a:r>
            <a:r>
              <a:rPr sz="2400" spc="-20" dirty="0">
                <a:latin typeface="Segoe UI"/>
                <a:cs typeface="Segoe UI"/>
              </a:rPr>
              <a:t>“mỏng”, </a:t>
            </a:r>
            <a:r>
              <a:rPr sz="2400" dirty="0">
                <a:latin typeface="Segoe UI"/>
                <a:cs typeface="Segoe UI"/>
              </a:rPr>
              <a:t>như chúng </a:t>
            </a:r>
            <a:r>
              <a:rPr sz="2400" spc="-5" dirty="0">
                <a:latin typeface="Segoe UI"/>
                <a:cs typeface="Segoe UI"/>
              </a:rPr>
              <a:t>tôi </a:t>
            </a:r>
            <a:r>
              <a:rPr sz="2400" dirty="0">
                <a:latin typeface="Segoe UI"/>
                <a:cs typeface="Segoe UI"/>
              </a:rPr>
              <a:t>đã đề </a:t>
            </a:r>
            <a:r>
              <a:rPr sz="2400" spc="-5" dirty="0">
                <a:latin typeface="Segoe UI"/>
                <a:cs typeface="Segoe UI"/>
              </a:rPr>
              <a:t>cập </a:t>
            </a:r>
            <a:r>
              <a:rPr sz="2400" dirty="0">
                <a:latin typeface="Segoe UI"/>
                <a:cs typeface="Segoe UI"/>
              </a:rPr>
              <a:t>trước </a:t>
            </a:r>
            <a:r>
              <a:rPr sz="2400" spc="-30" dirty="0">
                <a:latin typeface="Segoe UI"/>
                <a:cs typeface="Segoe UI"/>
              </a:rPr>
              <a:t>đây, </a:t>
            </a:r>
            <a:r>
              <a:rPr sz="2400" spc="-5" dirty="0">
                <a:latin typeface="Segoe UI"/>
                <a:cs typeface="Segoe UI"/>
              </a:rPr>
              <a:t>là </a:t>
            </a:r>
            <a:r>
              <a:rPr sz="2400" spc="5" dirty="0">
                <a:latin typeface="Segoe UI"/>
                <a:cs typeface="Segoe UI"/>
              </a:rPr>
              <a:t>các  </a:t>
            </a:r>
            <a:r>
              <a:rPr sz="2400" spc="-5" dirty="0">
                <a:latin typeface="Segoe UI"/>
                <a:cs typeface="Segoe UI"/>
              </a:rPr>
              <a:t>máy tính </a:t>
            </a:r>
            <a:r>
              <a:rPr sz="2400" dirty="0">
                <a:latin typeface="Segoe UI"/>
                <a:cs typeface="Segoe UI"/>
              </a:rPr>
              <a:t>của khách hàng </a:t>
            </a:r>
            <a:r>
              <a:rPr sz="2400" spc="-5" dirty="0">
                <a:latin typeface="Segoe UI"/>
                <a:cs typeface="Segoe UI"/>
              </a:rPr>
              <a:t>mà không có </a:t>
            </a:r>
            <a:r>
              <a:rPr sz="2400" dirty="0">
                <a:latin typeface="Segoe UI"/>
                <a:cs typeface="Segoe UI"/>
              </a:rPr>
              <a:t>ổ đĩa cứng, </a:t>
            </a:r>
            <a:r>
              <a:rPr sz="2400" spc="-5" dirty="0">
                <a:latin typeface="Segoe UI"/>
                <a:cs typeface="Segoe UI"/>
              </a:rPr>
              <a:t>không </a:t>
            </a:r>
            <a:r>
              <a:rPr sz="2400" spc="5" dirty="0">
                <a:latin typeface="Segoe UI"/>
                <a:cs typeface="Segoe UI"/>
              </a:rPr>
              <a:t>có  </a:t>
            </a:r>
            <a:r>
              <a:rPr sz="2400" dirty="0">
                <a:latin typeface="Segoe UI"/>
                <a:cs typeface="Segoe UI"/>
              </a:rPr>
              <a:t>ổ </a:t>
            </a:r>
            <a:r>
              <a:rPr sz="2400" spc="-5" dirty="0">
                <a:latin typeface="Segoe UI"/>
                <a:cs typeface="Segoe UI"/>
              </a:rPr>
              <a:t>đĩa DVD-ROM, </a:t>
            </a:r>
            <a:r>
              <a:rPr sz="2400" spc="-25" dirty="0">
                <a:latin typeface="Segoe UI"/>
                <a:cs typeface="Segoe UI"/>
              </a:rPr>
              <a:t>và </a:t>
            </a:r>
            <a:r>
              <a:rPr sz="2400" spc="-5" dirty="0">
                <a:latin typeface="Segoe UI"/>
                <a:cs typeface="Segoe UI"/>
              </a:rPr>
              <a:t>chỉ hiển thị những </a:t>
            </a:r>
            <a:r>
              <a:rPr sz="2400" dirty="0">
                <a:latin typeface="Segoe UI"/>
                <a:cs typeface="Segoe UI"/>
              </a:rPr>
              <a:t>gì </a:t>
            </a:r>
            <a:r>
              <a:rPr sz="2400" spc="-10" dirty="0">
                <a:latin typeface="Segoe UI"/>
                <a:cs typeface="Segoe UI"/>
              </a:rPr>
              <a:t>trên </a:t>
            </a:r>
            <a:r>
              <a:rPr sz="2400" spc="-5" dirty="0">
                <a:latin typeface="Segoe UI"/>
                <a:cs typeface="Segoe UI"/>
              </a:rPr>
              <a:t>máy</a:t>
            </a:r>
            <a:r>
              <a:rPr sz="2400" spc="16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chủ.</a:t>
            </a:r>
            <a:endParaRPr sz="2400">
              <a:latin typeface="Segoe UI"/>
              <a:cs typeface="Segoe UI"/>
            </a:endParaRPr>
          </a:p>
          <a:p>
            <a:pPr marL="243840" marR="6350" indent="-231775" algn="just">
              <a:lnSpc>
                <a:spcPct val="100000"/>
              </a:lnSpc>
              <a:buClr>
                <a:srgbClr val="FF6400"/>
              </a:buClr>
              <a:buFont typeface="Wingdings"/>
              <a:buChar char=""/>
              <a:tabLst>
                <a:tab pos="244475" algn="l"/>
              </a:tabLst>
            </a:pPr>
            <a:r>
              <a:rPr sz="2400" dirty="0">
                <a:latin typeface="Segoe UI"/>
                <a:cs typeface="Segoe UI"/>
              </a:rPr>
              <a:t>Nếu </a:t>
            </a:r>
            <a:r>
              <a:rPr sz="2400" spc="-5" dirty="0">
                <a:latin typeface="Segoe UI"/>
                <a:cs typeface="Segoe UI"/>
              </a:rPr>
              <a:t>một </a:t>
            </a:r>
            <a:r>
              <a:rPr sz="2400" dirty="0">
                <a:latin typeface="Segoe UI"/>
                <a:cs typeface="Segoe UI"/>
              </a:rPr>
              <a:t>khách hàng chỉ </a:t>
            </a:r>
            <a:r>
              <a:rPr sz="2400" spc="-5" dirty="0">
                <a:latin typeface="Segoe UI"/>
                <a:cs typeface="Segoe UI"/>
              </a:rPr>
              <a:t>cần </a:t>
            </a:r>
            <a:r>
              <a:rPr sz="2400" dirty="0">
                <a:latin typeface="Segoe UI"/>
                <a:cs typeface="Segoe UI"/>
              </a:rPr>
              <a:t>truy </a:t>
            </a:r>
            <a:r>
              <a:rPr sz="2400" spc="-5" dirty="0">
                <a:latin typeface="Segoe UI"/>
                <a:cs typeface="Segoe UI"/>
              </a:rPr>
              <a:t>cập </a:t>
            </a:r>
            <a:r>
              <a:rPr sz="2400" dirty="0">
                <a:latin typeface="Segoe UI"/>
                <a:cs typeface="Segoe UI"/>
              </a:rPr>
              <a:t>dịch vụ </a:t>
            </a:r>
            <a:r>
              <a:rPr sz="2400" spc="-10" dirty="0">
                <a:latin typeface="Segoe UI"/>
                <a:cs typeface="Segoe UI"/>
              </a:rPr>
              <a:t>trên </a:t>
            </a:r>
            <a:r>
              <a:rPr sz="2400" dirty="0">
                <a:latin typeface="Segoe UI"/>
                <a:cs typeface="Segoe UI"/>
              </a:rPr>
              <a:t>đám </a:t>
            </a:r>
            <a:r>
              <a:rPr sz="2400" spc="-5" dirty="0">
                <a:latin typeface="Segoe UI"/>
                <a:cs typeface="Segoe UI"/>
              </a:rPr>
              <a:t>mây  </a:t>
            </a:r>
            <a:r>
              <a:rPr sz="2400" dirty="0">
                <a:latin typeface="Segoe UI"/>
                <a:cs typeface="Segoe UI"/>
              </a:rPr>
              <a:t>hoặc truy cập </a:t>
            </a:r>
            <a:r>
              <a:rPr sz="2400" spc="-20" dirty="0">
                <a:latin typeface="Segoe UI"/>
                <a:cs typeface="Segoe UI"/>
              </a:rPr>
              <a:t>vào </a:t>
            </a:r>
            <a:r>
              <a:rPr sz="2400" spc="-5" dirty="0">
                <a:latin typeface="Segoe UI"/>
                <a:cs typeface="Segoe UI"/>
              </a:rPr>
              <a:t>một máy chủ </a:t>
            </a:r>
            <a:r>
              <a:rPr sz="2400" spc="5" dirty="0">
                <a:latin typeface="Segoe UI"/>
                <a:cs typeface="Segoe UI"/>
              </a:rPr>
              <a:t>ảo </a:t>
            </a:r>
            <a:r>
              <a:rPr sz="2400" spc="-15" dirty="0">
                <a:latin typeface="Segoe UI"/>
                <a:cs typeface="Segoe UI"/>
              </a:rPr>
              <a:t>hóa </a:t>
            </a:r>
            <a:r>
              <a:rPr sz="2400" dirty="0">
                <a:latin typeface="Segoe UI"/>
                <a:cs typeface="Segoe UI"/>
              </a:rPr>
              <a:t>thì </a:t>
            </a:r>
            <a:r>
              <a:rPr sz="2400" spc="-5" dirty="0">
                <a:latin typeface="Segoe UI"/>
                <a:cs typeface="Segoe UI"/>
              </a:rPr>
              <a:t>máy tính “mỏng”  là lựa chọn </a:t>
            </a:r>
            <a:r>
              <a:rPr sz="2400" dirty="0">
                <a:latin typeface="Segoe UI"/>
                <a:cs typeface="Segoe UI"/>
              </a:rPr>
              <a:t>tuyệt</a:t>
            </a:r>
            <a:r>
              <a:rPr sz="2400" spc="6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vời.</a:t>
            </a:r>
            <a:endParaRPr sz="2400">
              <a:latin typeface="Segoe UI"/>
              <a:cs typeface="Segoe UI"/>
            </a:endParaRPr>
          </a:p>
          <a:p>
            <a:pPr marL="243840" indent="-231775" algn="just">
              <a:lnSpc>
                <a:spcPct val="100000"/>
              </a:lnSpc>
              <a:buClr>
                <a:srgbClr val="FF6400"/>
              </a:buClr>
              <a:buFont typeface="Wingdings"/>
              <a:buChar char=""/>
              <a:tabLst>
                <a:tab pos="244475" algn="l"/>
              </a:tabLst>
            </a:pPr>
            <a:r>
              <a:rPr sz="2400" spc="-10" dirty="0">
                <a:latin typeface="Segoe UI"/>
                <a:cs typeface="Segoe UI"/>
              </a:rPr>
              <a:t>Ngoài</a:t>
            </a:r>
            <a:r>
              <a:rPr sz="2400" spc="11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ra</a:t>
            </a:r>
            <a:r>
              <a:rPr sz="2400" spc="12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nó</a:t>
            </a:r>
            <a:r>
              <a:rPr sz="2400" spc="12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có</a:t>
            </a:r>
            <a:r>
              <a:rPr sz="2400" spc="12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một</a:t>
            </a:r>
            <a:r>
              <a:rPr sz="2400" spc="13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mức</a:t>
            </a:r>
            <a:r>
              <a:rPr sz="2400" spc="114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bảo</a:t>
            </a:r>
            <a:r>
              <a:rPr sz="2400" spc="114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mật,</a:t>
            </a:r>
            <a:r>
              <a:rPr sz="2400" spc="114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an</a:t>
            </a:r>
            <a:r>
              <a:rPr sz="2400" spc="120" dirty="0"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toàn</a:t>
            </a:r>
            <a:r>
              <a:rPr sz="2400" spc="12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cao,</a:t>
            </a:r>
            <a:r>
              <a:rPr sz="2400" spc="114" dirty="0">
                <a:latin typeface="Segoe UI"/>
                <a:cs typeface="Segoe UI"/>
              </a:rPr>
              <a:t> </a:t>
            </a:r>
            <a:r>
              <a:rPr sz="2400" spc="5" dirty="0">
                <a:latin typeface="Segoe UI"/>
                <a:cs typeface="Segoe UI"/>
              </a:rPr>
              <a:t>bởi</a:t>
            </a:r>
            <a:r>
              <a:rPr sz="2400" spc="114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vì</a:t>
            </a:r>
            <a:r>
              <a:rPr sz="2400" spc="12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không</a:t>
            </a:r>
            <a:endParaRPr sz="2400">
              <a:latin typeface="Segoe UI"/>
              <a:cs typeface="Segoe UI"/>
            </a:endParaRPr>
          </a:p>
          <a:p>
            <a:pPr marL="243840" algn="just">
              <a:lnSpc>
                <a:spcPct val="100000"/>
              </a:lnSpc>
            </a:pPr>
            <a:r>
              <a:rPr sz="2400" spc="-5" dirty="0">
                <a:latin typeface="Segoe UI"/>
                <a:cs typeface="Segoe UI"/>
              </a:rPr>
              <a:t>có </a:t>
            </a:r>
            <a:r>
              <a:rPr sz="2400" dirty="0">
                <a:latin typeface="Segoe UI"/>
                <a:cs typeface="Segoe UI"/>
              </a:rPr>
              <a:t>dữ </a:t>
            </a:r>
            <a:r>
              <a:rPr sz="2400" spc="-5" dirty="0">
                <a:latin typeface="Segoe UI"/>
                <a:cs typeface="Segoe UI"/>
              </a:rPr>
              <a:t>liệu lưu </a:t>
            </a:r>
            <a:r>
              <a:rPr sz="2400" dirty="0">
                <a:latin typeface="Segoe UI"/>
                <a:cs typeface="Segoe UI"/>
              </a:rPr>
              <a:t>trữ </a:t>
            </a:r>
            <a:r>
              <a:rPr sz="2400" spc="-10" dirty="0">
                <a:latin typeface="Segoe UI"/>
                <a:cs typeface="Segoe UI"/>
              </a:rPr>
              <a:t>trên </a:t>
            </a:r>
            <a:r>
              <a:rPr sz="2400" spc="-5" dirty="0">
                <a:latin typeface="Segoe UI"/>
                <a:cs typeface="Segoe UI"/>
              </a:rPr>
              <a:t>máy tính</a:t>
            </a:r>
            <a:r>
              <a:rPr sz="2400" spc="100" dirty="0">
                <a:latin typeface="Segoe UI"/>
                <a:cs typeface="Segoe UI"/>
              </a:rPr>
              <a:t> </a:t>
            </a:r>
            <a:r>
              <a:rPr sz="2400" spc="-25" dirty="0">
                <a:latin typeface="Segoe UI"/>
                <a:cs typeface="Segoe UI"/>
              </a:rPr>
              <a:t>“mỏng”.</a:t>
            </a:r>
            <a:endParaRPr sz="24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8238" y="4538384"/>
            <a:ext cx="3157520" cy="2319614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24" y="155262"/>
            <a:ext cx="8071484" cy="3004820"/>
          </a:xfrm>
          <a:prstGeom prst="rect">
            <a:avLst/>
          </a:prstGeom>
        </p:spPr>
        <p:txBody>
          <a:bodyPr vert="horz" wrap="square" lIns="0" tIns="221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45"/>
              </a:spcBef>
            </a:pPr>
            <a:r>
              <a:rPr sz="2400" b="1" spc="-5" dirty="0">
                <a:solidFill>
                  <a:srgbClr val="0070C0"/>
                </a:solidFill>
                <a:latin typeface="Tahoma"/>
                <a:cs typeface="Tahoma"/>
              </a:rPr>
              <a:t>Clients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50"/>
              </a:spcBef>
            </a:pPr>
            <a:r>
              <a:rPr sz="2400" b="1" spc="-5" dirty="0">
                <a:solidFill>
                  <a:srgbClr val="0070C0"/>
                </a:solidFill>
                <a:latin typeface="Segoe UI"/>
                <a:cs typeface="Segoe UI"/>
              </a:rPr>
              <a:t>Đối với máy tính thông thường (laptop,</a:t>
            </a:r>
            <a:r>
              <a:rPr sz="2400" b="1" spc="55" dirty="0">
                <a:solidFill>
                  <a:srgbClr val="0070C0"/>
                </a:solidFill>
                <a:latin typeface="Segoe UI"/>
                <a:cs typeface="Segoe UI"/>
              </a:rPr>
              <a:t> </a:t>
            </a:r>
            <a:r>
              <a:rPr sz="2400" b="1" dirty="0">
                <a:solidFill>
                  <a:srgbClr val="0070C0"/>
                </a:solidFill>
                <a:latin typeface="Segoe UI"/>
                <a:cs typeface="Segoe UI"/>
              </a:rPr>
              <a:t>PC):</a:t>
            </a:r>
            <a:endParaRPr sz="2400">
              <a:latin typeface="Segoe UI"/>
              <a:cs typeface="Segoe UI"/>
            </a:endParaRPr>
          </a:p>
          <a:p>
            <a:pPr marL="243840" indent="-231775">
              <a:lnSpc>
                <a:spcPct val="100000"/>
              </a:lnSpc>
              <a:buClr>
                <a:srgbClr val="FF6400"/>
              </a:buClr>
              <a:buFont typeface="Wingdings"/>
              <a:buChar char=""/>
              <a:tabLst>
                <a:tab pos="244475" algn="l"/>
              </a:tabLst>
            </a:pPr>
            <a:r>
              <a:rPr sz="2400" spc="-5" dirty="0">
                <a:latin typeface="Segoe UI"/>
                <a:cs typeface="Segoe UI"/>
              </a:rPr>
              <a:t>Là</a:t>
            </a:r>
            <a:r>
              <a:rPr sz="2400" spc="9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những</a:t>
            </a:r>
            <a:r>
              <a:rPr sz="2400" spc="10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khách</a:t>
            </a:r>
            <a:r>
              <a:rPr sz="2400" spc="10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hàng</a:t>
            </a:r>
            <a:r>
              <a:rPr sz="2400" spc="11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sử</a:t>
            </a:r>
            <a:r>
              <a:rPr sz="2400" spc="10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dụng</a:t>
            </a:r>
            <a:r>
              <a:rPr sz="2400" spc="10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máy</a:t>
            </a:r>
            <a:r>
              <a:rPr sz="2400" spc="10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tính</a:t>
            </a:r>
            <a:r>
              <a:rPr sz="2400" spc="9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(laptop,</a:t>
            </a:r>
            <a:r>
              <a:rPr sz="2400" spc="9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desktop)</a:t>
            </a:r>
            <a:endParaRPr sz="2400">
              <a:latin typeface="Segoe UI"/>
              <a:cs typeface="Segoe UI"/>
            </a:endParaRPr>
          </a:p>
          <a:p>
            <a:pPr marL="243840">
              <a:lnSpc>
                <a:spcPct val="100000"/>
              </a:lnSpc>
            </a:pPr>
            <a:r>
              <a:rPr sz="2400" spc="-5" dirty="0">
                <a:latin typeface="Segoe UI"/>
                <a:cs typeface="Segoe UI"/>
              </a:rPr>
              <a:t>có khả năng kết nối với các </a:t>
            </a:r>
            <a:r>
              <a:rPr sz="2400" dirty="0">
                <a:latin typeface="Segoe UI"/>
                <a:cs typeface="Segoe UI"/>
              </a:rPr>
              <a:t>ứng </a:t>
            </a:r>
            <a:r>
              <a:rPr sz="2400" spc="-5" dirty="0">
                <a:latin typeface="Segoe UI"/>
                <a:cs typeface="Segoe UI"/>
              </a:rPr>
              <a:t>dụng </a:t>
            </a:r>
            <a:r>
              <a:rPr sz="2400" spc="-10" dirty="0">
                <a:latin typeface="Segoe UI"/>
                <a:cs typeface="Segoe UI"/>
              </a:rPr>
              <a:t>trong</a:t>
            </a:r>
            <a:r>
              <a:rPr sz="2400" spc="15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Cloud.</a:t>
            </a:r>
            <a:endParaRPr sz="2400">
              <a:latin typeface="Segoe UI"/>
              <a:cs typeface="Segoe UI"/>
            </a:endParaRPr>
          </a:p>
          <a:p>
            <a:pPr marL="243840" indent="-231775">
              <a:lnSpc>
                <a:spcPct val="100000"/>
              </a:lnSpc>
              <a:buClr>
                <a:srgbClr val="FF6400"/>
              </a:buClr>
              <a:buFont typeface="Wingdings"/>
              <a:buChar char=""/>
              <a:tabLst>
                <a:tab pos="244475" algn="l"/>
              </a:tabLst>
            </a:pPr>
            <a:r>
              <a:rPr sz="2400" dirty="0">
                <a:latin typeface="Segoe UI"/>
                <a:cs typeface="Segoe UI"/>
              </a:rPr>
              <a:t>Có </a:t>
            </a:r>
            <a:r>
              <a:rPr sz="2400" spc="-5" dirty="0">
                <a:latin typeface="Segoe UI"/>
                <a:cs typeface="Segoe UI"/>
              </a:rPr>
              <a:t>thể một </a:t>
            </a:r>
            <a:r>
              <a:rPr sz="2400" dirty="0">
                <a:latin typeface="Segoe UI"/>
                <a:cs typeface="Segoe UI"/>
              </a:rPr>
              <a:t>số ứng </a:t>
            </a:r>
            <a:r>
              <a:rPr sz="2400" spc="-5" dirty="0">
                <a:latin typeface="Segoe UI"/>
                <a:cs typeface="Segoe UI"/>
              </a:rPr>
              <a:t>dụng </a:t>
            </a:r>
            <a:r>
              <a:rPr sz="2400" dirty="0">
                <a:latin typeface="Segoe UI"/>
                <a:cs typeface="Segoe UI"/>
              </a:rPr>
              <a:t>đã </a:t>
            </a:r>
            <a:r>
              <a:rPr sz="2400" spc="-5" dirty="0">
                <a:latin typeface="Segoe UI"/>
                <a:cs typeface="Segoe UI"/>
              </a:rPr>
              <a:t>được cài </a:t>
            </a:r>
            <a:r>
              <a:rPr sz="2400" dirty="0">
                <a:latin typeface="Segoe UI"/>
                <a:cs typeface="Segoe UI"/>
              </a:rPr>
              <a:t>đặt </a:t>
            </a:r>
            <a:r>
              <a:rPr sz="2400" spc="-10" dirty="0">
                <a:latin typeface="Segoe UI"/>
                <a:cs typeface="Segoe UI"/>
              </a:rPr>
              <a:t>trên </a:t>
            </a:r>
            <a:r>
              <a:rPr sz="2400" spc="-5" dirty="0">
                <a:latin typeface="Segoe UI"/>
                <a:cs typeface="Segoe UI"/>
              </a:rPr>
              <a:t>máy</a:t>
            </a:r>
            <a:r>
              <a:rPr sz="2400" spc="10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client.</a:t>
            </a:r>
            <a:endParaRPr sz="2400">
              <a:latin typeface="Segoe UI"/>
              <a:cs typeface="Segoe UI"/>
            </a:endParaRPr>
          </a:p>
          <a:p>
            <a:pPr marL="243840" indent="-231775">
              <a:lnSpc>
                <a:spcPct val="100000"/>
              </a:lnSpc>
              <a:buClr>
                <a:srgbClr val="FF6400"/>
              </a:buClr>
              <a:buFont typeface="Wingdings"/>
              <a:buChar char=""/>
              <a:tabLst>
                <a:tab pos="244475" algn="l"/>
              </a:tabLst>
            </a:pPr>
            <a:r>
              <a:rPr sz="2400" dirty="0">
                <a:latin typeface="Segoe UI"/>
                <a:cs typeface="Segoe UI"/>
              </a:rPr>
              <a:t>Có</a:t>
            </a:r>
            <a:r>
              <a:rPr sz="2400" spc="30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thể</a:t>
            </a:r>
            <a:r>
              <a:rPr sz="2400" spc="31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giảm</a:t>
            </a:r>
            <a:r>
              <a:rPr sz="2400" spc="30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tải</a:t>
            </a:r>
            <a:r>
              <a:rPr sz="2400" spc="30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bằng</a:t>
            </a:r>
            <a:r>
              <a:rPr sz="2400" spc="31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cách</a:t>
            </a:r>
            <a:r>
              <a:rPr sz="2400" spc="31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cài</a:t>
            </a:r>
            <a:r>
              <a:rPr sz="2400" spc="31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đặt</a:t>
            </a:r>
            <a:r>
              <a:rPr sz="2400" spc="31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một</a:t>
            </a:r>
            <a:r>
              <a:rPr sz="2400" spc="31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số</a:t>
            </a:r>
            <a:r>
              <a:rPr sz="2400" spc="31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ứng</a:t>
            </a:r>
            <a:r>
              <a:rPr sz="2400" spc="31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dụng</a:t>
            </a:r>
            <a:r>
              <a:rPr sz="2400" spc="320" dirty="0">
                <a:latin typeface="Segoe UI"/>
                <a:cs typeface="Segoe UI"/>
              </a:rPr>
              <a:t> </a:t>
            </a:r>
            <a:r>
              <a:rPr sz="2400" spc="5" dirty="0">
                <a:latin typeface="Segoe UI"/>
                <a:cs typeface="Segoe UI"/>
              </a:rPr>
              <a:t>có</a:t>
            </a:r>
            <a:endParaRPr sz="2400">
              <a:latin typeface="Segoe UI"/>
              <a:cs typeface="Segoe UI"/>
            </a:endParaRPr>
          </a:p>
          <a:p>
            <a:pPr marL="243840">
              <a:lnSpc>
                <a:spcPct val="100000"/>
              </a:lnSpc>
            </a:pPr>
            <a:r>
              <a:rPr sz="2400" spc="-5" dirty="0">
                <a:latin typeface="Segoe UI"/>
                <a:cs typeface="Segoe UI"/>
              </a:rPr>
              <a:t>dung lượng </a:t>
            </a:r>
            <a:r>
              <a:rPr sz="2400" spc="-10" dirty="0">
                <a:latin typeface="Segoe UI"/>
                <a:cs typeface="Segoe UI"/>
              </a:rPr>
              <a:t>lớn </a:t>
            </a:r>
            <a:r>
              <a:rPr sz="2400" spc="-20" dirty="0">
                <a:latin typeface="Segoe UI"/>
                <a:cs typeface="Segoe UI"/>
              </a:rPr>
              <a:t>vào</a:t>
            </a:r>
            <a:r>
              <a:rPr sz="2400" spc="9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Cloud.</a:t>
            </a:r>
            <a:endParaRPr sz="24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35182" y="3103981"/>
            <a:ext cx="4708817" cy="3740694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24" y="155262"/>
            <a:ext cx="8072755" cy="3736340"/>
          </a:xfrm>
          <a:prstGeom prst="rect">
            <a:avLst/>
          </a:prstGeom>
        </p:spPr>
        <p:txBody>
          <a:bodyPr vert="horz" wrap="square" lIns="0" tIns="221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45"/>
              </a:spcBef>
            </a:pPr>
            <a:r>
              <a:rPr sz="2400" b="1" spc="-5" dirty="0">
                <a:solidFill>
                  <a:srgbClr val="0070C0"/>
                </a:solidFill>
                <a:latin typeface="Tahoma"/>
                <a:cs typeface="Tahoma"/>
              </a:rPr>
              <a:t>Clients</a:t>
            </a:r>
            <a:endParaRPr sz="2400">
              <a:latin typeface="Tahoma"/>
              <a:cs typeface="Tahoma"/>
            </a:endParaRPr>
          </a:p>
          <a:p>
            <a:pPr marL="12700" algn="just">
              <a:lnSpc>
                <a:spcPct val="100000"/>
              </a:lnSpc>
              <a:spcBef>
                <a:spcPts val="1650"/>
              </a:spcBef>
            </a:pPr>
            <a:r>
              <a:rPr sz="2400" b="1" spc="-5" dirty="0">
                <a:solidFill>
                  <a:srgbClr val="0070C0"/>
                </a:solidFill>
                <a:latin typeface="Segoe UI"/>
                <a:cs typeface="Segoe UI"/>
              </a:rPr>
              <a:t>Đối với máy tính thông thường (laptop,</a:t>
            </a:r>
            <a:r>
              <a:rPr sz="2400" b="1" spc="60" dirty="0">
                <a:solidFill>
                  <a:srgbClr val="0070C0"/>
                </a:solidFill>
                <a:latin typeface="Segoe UI"/>
                <a:cs typeface="Segoe UI"/>
              </a:rPr>
              <a:t> </a:t>
            </a:r>
            <a:r>
              <a:rPr sz="2400" b="1" spc="-5" dirty="0">
                <a:solidFill>
                  <a:srgbClr val="0070C0"/>
                </a:solidFill>
                <a:latin typeface="Segoe UI"/>
                <a:cs typeface="Segoe UI"/>
              </a:rPr>
              <a:t>desktop):</a:t>
            </a:r>
            <a:endParaRPr sz="2400">
              <a:latin typeface="Segoe UI"/>
              <a:cs typeface="Segoe UI"/>
            </a:endParaRPr>
          </a:p>
          <a:p>
            <a:pPr marL="243840" marR="5080" indent="-231775" algn="just">
              <a:lnSpc>
                <a:spcPct val="100000"/>
              </a:lnSpc>
              <a:buClr>
                <a:srgbClr val="FF6400"/>
              </a:buClr>
              <a:buFont typeface="Wingdings"/>
              <a:buChar char=""/>
              <a:tabLst>
                <a:tab pos="244475" algn="l"/>
              </a:tabLst>
            </a:pPr>
            <a:r>
              <a:rPr sz="2400" spc="-5" dirty="0">
                <a:latin typeface="Segoe UI"/>
                <a:cs typeface="Segoe UI"/>
              </a:rPr>
              <a:t>Những </a:t>
            </a:r>
            <a:r>
              <a:rPr sz="2400" dirty="0">
                <a:latin typeface="Segoe UI"/>
                <a:cs typeface="Segoe UI"/>
              </a:rPr>
              <a:t>máy </a:t>
            </a:r>
            <a:r>
              <a:rPr sz="2400" spc="-5" dirty="0">
                <a:latin typeface="Segoe UI"/>
                <a:cs typeface="Segoe UI"/>
              </a:rPr>
              <a:t>này </a:t>
            </a:r>
            <a:r>
              <a:rPr sz="2400" dirty="0">
                <a:latin typeface="Segoe UI"/>
                <a:cs typeface="Segoe UI"/>
              </a:rPr>
              <a:t>vẫn </a:t>
            </a:r>
            <a:r>
              <a:rPr sz="2400" spc="-5" dirty="0">
                <a:latin typeface="Segoe UI"/>
                <a:cs typeface="Segoe UI"/>
              </a:rPr>
              <a:t>có thể kết </a:t>
            </a:r>
            <a:r>
              <a:rPr sz="2400" dirty="0">
                <a:latin typeface="Segoe UI"/>
                <a:cs typeface="Segoe UI"/>
              </a:rPr>
              <a:t>nối </a:t>
            </a:r>
            <a:r>
              <a:rPr sz="2400" spc="5" dirty="0">
                <a:latin typeface="Segoe UI"/>
                <a:cs typeface="Segoe UI"/>
              </a:rPr>
              <a:t>với </a:t>
            </a:r>
            <a:r>
              <a:rPr sz="2400" dirty="0">
                <a:latin typeface="Segoe UI"/>
                <a:cs typeface="Segoe UI"/>
              </a:rPr>
              <a:t>một </a:t>
            </a:r>
            <a:r>
              <a:rPr sz="2400" spc="-5" dirty="0">
                <a:latin typeface="Segoe UI"/>
                <a:cs typeface="Segoe UI"/>
              </a:rPr>
              <a:t>máy chủ </a:t>
            </a:r>
            <a:r>
              <a:rPr sz="2400" dirty="0">
                <a:latin typeface="Segoe UI"/>
                <a:cs typeface="Segoe UI"/>
              </a:rPr>
              <a:t>ảo,  </a:t>
            </a:r>
            <a:r>
              <a:rPr sz="2400" spc="-5" dirty="0">
                <a:latin typeface="Segoe UI"/>
                <a:cs typeface="Segoe UI"/>
              </a:rPr>
              <a:t>tuy </a:t>
            </a:r>
            <a:r>
              <a:rPr sz="2400" dirty="0">
                <a:latin typeface="Segoe UI"/>
                <a:cs typeface="Segoe UI"/>
              </a:rPr>
              <a:t>nhiên sẽ </a:t>
            </a:r>
            <a:r>
              <a:rPr sz="2400" spc="-5" dirty="0">
                <a:latin typeface="Segoe UI"/>
                <a:cs typeface="Segoe UI"/>
              </a:rPr>
              <a:t>tốn </a:t>
            </a:r>
            <a:r>
              <a:rPr sz="2400" dirty="0">
                <a:latin typeface="Segoe UI"/>
                <a:cs typeface="Segoe UI"/>
              </a:rPr>
              <a:t>thêm </a:t>
            </a:r>
            <a:r>
              <a:rPr sz="2400" spc="-5" dirty="0">
                <a:latin typeface="Segoe UI"/>
                <a:cs typeface="Segoe UI"/>
              </a:rPr>
              <a:t>tiền </a:t>
            </a:r>
            <a:r>
              <a:rPr sz="2400" dirty="0">
                <a:latin typeface="Segoe UI"/>
                <a:cs typeface="Segoe UI"/>
              </a:rPr>
              <a:t>nếu bạn muốn </a:t>
            </a:r>
            <a:r>
              <a:rPr sz="2400" spc="-5" dirty="0">
                <a:latin typeface="Segoe UI"/>
                <a:cs typeface="Segoe UI"/>
              </a:rPr>
              <a:t>lưu </a:t>
            </a:r>
            <a:r>
              <a:rPr sz="2400" dirty="0">
                <a:latin typeface="Segoe UI"/>
                <a:cs typeface="Segoe UI"/>
              </a:rPr>
              <a:t>trữ </a:t>
            </a:r>
            <a:r>
              <a:rPr sz="2400" spc="-10" dirty="0">
                <a:latin typeface="Segoe UI"/>
                <a:cs typeface="Segoe UI"/>
              </a:rPr>
              <a:t>trên  </a:t>
            </a:r>
            <a:r>
              <a:rPr sz="2400" spc="10" dirty="0">
                <a:latin typeface="Segoe UI"/>
                <a:cs typeface="Segoe UI"/>
              </a:rPr>
              <a:t>server </a:t>
            </a:r>
            <a:r>
              <a:rPr sz="2400" spc="-5" dirty="0">
                <a:latin typeface="Segoe UI"/>
                <a:cs typeface="Segoe UI"/>
              </a:rPr>
              <a:t>ảo. Vì </a:t>
            </a:r>
            <a:r>
              <a:rPr sz="2400" dirty="0">
                <a:latin typeface="Segoe UI"/>
                <a:cs typeface="Segoe UI"/>
              </a:rPr>
              <a:t>vậy chúng ta sẽ </a:t>
            </a:r>
            <a:r>
              <a:rPr sz="2400" spc="-5" dirty="0">
                <a:latin typeface="Segoe UI"/>
                <a:cs typeface="Segoe UI"/>
              </a:rPr>
              <a:t>lưu một </a:t>
            </a:r>
            <a:r>
              <a:rPr sz="2400" spc="5" dirty="0">
                <a:latin typeface="Segoe UI"/>
                <a:cs typeface="Segoe UI"/>
              </a:rPr>
              <a:t>phần </a:t>
            </a:r>
            <a:r>
              <a:rPr sz="2400" dirty="0">
                <a:latin typeface="Segoe UI"/>
                <a:cs typeface="Segoe UI"/>
              </a:rPr>
              <a:t>dữ </a:t>
            </a:r>
            <a:r>
              <a:rPr sz="2400" spc="-5" dirty="0">
                <a:latin typeface="Segoe UI"/>
                <a:cs typeface="Segoe UI"/>
              </a:rPr>
              <a:t>liệu trên  máy cá nhân </a:t>
            </a:r>
            <a:r>
              <a:rPr sz="2400" dirty="0">
                <a:latin typeface="Segoe UI"/>
                <a:cs typeface="Segoe UI"/>
              </a:rPr>
              <a:t>để </a:t>
            </a:r>
            <a:r>
              <a:rPr sz="2400" spc="-5" dirty="0">
                <a:latin typeface="Segoe UI"/>
                <a:cs typeface="Segoe UI"/>
              </a:rPr>
              <a:t>tiết</a:t>
            </a:r>
            <a:r>
              <a:rPr sz="2400" spc="5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kiệm.</a:t>
            </a:r>
            <a:endParaRPr sz="2400">
              <a:latin typeface="Segoe UI"/>
              <a:cs typeface="Segoe UI"/>
            </a:endParaRPr>
          </a:p>
          <a:p>
            <a:pPr marL="243840" marR="6985" indent="-231775" algn="just">
              <a:lnSpc>
                <a:spcPct val="100000"/>
              </a:lnSpc>
              <a:buClr>
                <a:srgbClr val="FF6400"/>
              </a:buClr>
              <a:buFont typeface="Wingdings"/>
              <a:buChar char=""/>
              <a:tabLst>
                <a:tab pos="244475" algn="l"/>
              </a:tabLst>
            </a:pPr>
            <a:r>
              <a:rPr sz="2400" dirty="0">
                <a:latin typeface="Segoe UI"/>
                <a:cs typeface="Segoe UI"/>
              </a:rPr>
              <a:t>Máy </a:t>
            </a:r>
            <a:r>
              <a:rPr sz="2400" spc="-5" dirty="0">
                <a:latin typeface="Segoe UI"/>
                <a:cs typeface="Segoe UI"/>
              </a:rPr>
              <a:t>tính </a:t>
            </a:r>
            <a:r>
              <a:rPr sz="2400" dirty="0">
                <a:latin typeface="Segoe UI"/>
                <a:cs typeface="Segoe UI"/>
              </a:rPr>
              <a:t>cá nhân </a:t>
            </a:r>
            <a:r>
              <a:rPr sz="2400" spc="-5" dirty="0">
                <a:latin typeface="Segoe UI"/>
                <a:cs typeface="Segoe UI"/>
              </a:rPr>
              <a:t>là </a:t>
            </a:r>
            <a:r>
              <a:rPr sz="2400" spc="5" dirty="0">
                <a:latin typeface="Segoe UI"/>
                <a:cs typeface="Segoe UI"/>
              </a:rPr>
              <a:t>sự </a:t>
            </a:r>
            <a:r>
              <a:rPr sz="2400" spc="-5" dirty="0">
                <a:latin typeface="Segoe UI"/>
                <a:cs typeface="Segoe UI"/>
              </a:rPr>
              <a:t>lựa chọn tốt </a:t>
            </a:r>
            <a:r>
              <a:rPr sz="2400" dirty="0">
                <a:latin typeface="Segoe UI"/>
                <a:cs typeface="Segoe UI"/>
              </a:rPr>
              <a:t>cho người </a:t>
            </a:r>
            <a:r>
              <a:rPr sz="2400" spc="-5" dirty="0">
                <a:latin typeface="Segoe UI"/>
                <a:cs typeface="Segoe UI"/>
              </a:rPr>
              <a:t>dùng </a:t>
            </a:r>
            <a:r>
              <a:rPr sz="2400" dirty="0">
                <a:latin typeface="Segoe UI"/>
                <a:cs typeface="Segoe UI"/>
              </a:rPr>
              <a:t>cần  phải duy trì </a:t>
            </a:r>
            <a:r>
              <a:rPr sz="2400" spc="-5" dirty="0">
                <a:latin typeface="Segoe UI"/>
                <a:cs typeface="Segoe UI"/>
              </a:rPr>
              <a:t>các </a:t>
            </a:r>
            <a:r>
              <a:rPr sz="2400" dirty="0">
                <a:latin typeface="Segoe UI"/>
                <a:cs typeface="Segoe UI"/>
              </a:rPr>
              <a:t>tập tin </a:t>
            </a:r>
            <a:r>
              <a:rPr sz="2400" spc="-10" dirty="0">
                <a:latin typeface="Segoe UI"/>
                <a:cs typeface="Segoe UI"/>
              </a:rPr>
              <a:t>trên </a:t>
            </a:r>
            <a:r>
              <a:rPr sz="2400" spc="-5" dirty="0">
                <a:latin typeface="Segoe UI"/>
                <a:cs typeface="Segoe UI"/>
              </a:rPr>
              <a:t>máy riêng của </a:t>
            </a:r>
            <a:r>
              <a:rPr sz="2400" dirty="0">
                <a:latin typeface="Segoe UI"/>
                <a:cs typeface="Segoe UI"/>
              </a:rPr>
              <a:t>họ hoặc </a:t>
            </a:r>
            <a:r>
              <a:rPr sz="2400" spc="-5" dirty="0">
                <a:latin typeface="Segoe UI"/>
                <a:cs typeface="Segoe UI"/>
              </a:rPr>
              <a:t>duy </a:t>
            </a:r>
            <a:r>
              <a:rPr sz="2400" spc="5" dirty="0">
                <a:latin typeface="Segoe UI"/>
                <a:cs typeface="Segoe UI"/>
              </a:rPr>
              <a:t>trì  </a:t>
            </a:r>
            <a:r>
              <a:rPr sz="2400" spc="-5" dirty="0">
                <a:latin typeface="Segoe UI"/>
                <a:cs typeface="Segoe UI"/>
              </a:rPr>
              <a:t>các chương trình không tồn </a:t>
            </a:r>
            <a:r>
              <a:rPr sz="2400" dirty="0">
                <a:latin typeface="Segoe UI"/>
                <a:cs typeface="Segoe UI"/>
              </a:rPr>
              <a:t>tại </a:t>
            </a:r>
            <a:r>
              <a:rPr sz="2400" spc="-10" dirty="0">
                <a:latin typeface="Segoe UI"/>
                <a:cs typeface="Segoe UI"/>
              </a:rPr>
              <a:t>trên</a:t>
            </a:r>
            <a:r>
              <a:rPr sz="2400" spc="11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Cloud.</a:t>
            </a:r>
            <a:endParaRPr sz="24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98644" y="4005262"/>
            <a:ext cx="4229097" cy="2852737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24" y="364660"/>
            <a:ext cx="1297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Bảo</a:t>
            </a:r>
            <a:r>
              <a:rPr spc="-70" dirty="0"/>
              <a:t> </a:t>
            </a:r>
            <a:r>
              <a:rPr dirty="0"/>
              <a:t>mật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24" y="939817"/>
            <a:ext cx="8000365" cy="295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70C0"/>
                </a:solidFill>
                <a:latin typeface="Segoe UI"/>
                <a:cs typeface="Segoe UI"/>
              </a:rPr>
              <a:t>Bảo mật trên</a:t>
            </a:r>
            <a:r>
              <a:rPr sz="2400" b="1" spc="-25" dirty="0">
                <a:solidFill>
                  <a:srgbClr val="0070C0"/>
                </a:solidFill>
                <a:latin typeface="Segoe UI"/>
                <a:cs typeface="Segoe UI"/>
              </a:rPr>
              <a:t> </a:t>
            </a:r>
            <a:r>
              <a:rPr sz="2400" b="1" spc="-5" dirty="0">
                <a:solidFill>
                  <a:srgbClr val="0070C0"/>
                </a:solidFill>
                <a:latin typeface="Segoe UI"/>
                <a:cs typeface="Segoe UI"/>
              </a:rPr>
              <a:t>Cloud:</a:t>
            </a:r>
            <a:endParaRPr sz="2400">
              <a:latin typeface="Segoe UI"/>
              <a:cs typeface="Segoe UI"/>
            </a:endParaRPr>
          </a:p>
          <a:p>
            <a:pPr marL="243840" indent="-231775">
              <a:lnSpc>
                <a:spcPct val="100000"/>
              </a:lnSpc>
              <a:buClr>
                <a:srgbClr val="FF6400"/>
              </a:buClr>
              <a:buFont typeface="Wingdings"/>
              <a:buChar char=""/>
              <a:tabLst>
                <a:tab pos="244475" algn="l"/>
              </a:tabLst>
            </a:pPr>
            <a:r>
              <a:rPr sz="2400" dirty="0">
                <a:latin typeface="Segoe UI"/>
                <a:cs typeface="Segoe UI"/>
              </a:rPr>
              <a:t>Bảo </a:t>
            </a:r>
            <a:r>
              <a:rPr sz="2400" spc="-5" dirty="0">
                <a:latin typeface="Segoe UI"/>
                <a:cs typeface="Segoe UI"/>
              </a:rPr>
              <a:t>mật là </a:t>
            </a:r>
            <a:r>
              <a:rPr sz="2400" dirty="0">
                <a:latin typeface="Segoe UI"/>
                <a:cs typeface="Segoe UI"/>
              </a:rPr>
              <a:t>vấn đề số </a:t>
            </a:r>
            <a:r>
              <a:rPr sz="2400" spc="-5" dirty="0">
                <a:latin typeface="Segoe UI"/>
                <a:cs typeface="Segoe UI"/>
              </a:rPr>
              <a:t>một khi nói </a:t>
            </a:r>
            <a:r>
              <a:rPr sz="2400" dirty="0">
                <a:latin typeface="Segoe UI"/>
                <a:cs typeface="Segoe UI"/>
              </a:rPr>
              <a:t>đến </a:t>
            </a:r>
            <a:r>
              <a:rPr sz="2400" spc="-5" dirty="0">
                <a:latin typeface="Segoe UI"/>
                <a:cs typeface="Segoe UI"/>
              </a:rPr>
              <a:t>Điện </a:t>
            </a:r>
            <a:r>
              <a:rPr sz="2400" spc="-20" dirty="0">
                <a:latin typeface="Segoe UI"/>
                <a:cs typeface="Segoe UI"/>
              </a:rPr>
              <a:t>toán </a:t>
            </a:r>
            <a:r>
              <a:rPr sz="2400" dirty="0">
                <a:latin typeface="Segoe UI"/>
                <a:cs typeface="Segoe UI"/>
              </a:rPr>
              <a:t>đám</a:t>
            </a:r>
            <a:r>
              <a:rPr sz="2400" spc="114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mây</a:t>
            </a:r>
            <a:endParaRPr sz="2400">
              <a:latin typeface="Segoe UI"/>
              <a:cs typeface="Segoe UI"/>
            </a:endParaRPr>
          </a:p>
          <a:p>
            <a:pPr marL="243840" indent="-231775">
              <a:lnSpc>
                <a:spcPct val="100000"/>
              </a:lnSpc>
              <a:buClr>
                <a:srgbClr val="FF6400"/>
              </a:buClr>
              <a:buFont typeface="Wingdings"/>
              <a:buChar char=""/>
              <a:tabLst>
                <a:tab pos="244475" algn="l"/>
              </a:tabLst>
            </a:pPr>
            <a:r>
              <a:rPr sz="2400" dirty="0">
                <a:latin typeface="Segoe UI"/>
                <a:cs typeface="Segoe UI"/>
              </a:rPr>
              <a:t>Các vấn đề về bảo </a:t>
            </a:r>
            <a:r>
              <a:rPr sz="2400" spc="-5" dirty="0">
                <a:latin typeface="Segoe UI"/>
                <a:cs typeface="Segoe UI"/>
              </a:rPr>
              <a:t>mật </a:t>
            </a:r>
            <a:r>
              <a:rPr sz="2400" spc="-10" dirty="0">
                <a:latin typeface="Segoe UI"/>
                <a:cs typeface="Segoe UI"/>
              </a:rPr>
              <a:t>trên</a:t>
            </a:r>
            <a:r>
              <a:rPr sz="240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Cloud:</a:t>
            </a:r>
            <a:endParaRPr sz="2400">
              <a:latin typeface="Segoe UI"/>
              <a:cs typeface="Segoe UI"/>
            </a:endParaRPr>
          </a:p>
          <a:p>
            <a:pPr marL="533400" lvl="1" indent="-285115">
              <a:lnSpc>
                <a:spcPct val="100000"/>
              </a:lnSpc>
              <a:buClr>
                <a:srgbClr val="0C5AA6"/>
              </a:buClr>
              <a:buFont typeface="Arial"/>
              <a:buChar char="•"/>
              <a:tabLst>
                <a:tab pos="533400" algn="l"/>
                <a:tab pos="534035" algn="l"/>
              </a:tabLst>
            </a:pPr>
            <a:r>
              <a:rPr sz="2400" spc="-35" dirty="0">
                <a:latin typeface="Segoe UI"/>
                <a:cs typeface="Segoe UI"/>
              </a:rPr>
              <a:t>Rò </a:t>
            </a:r>
            <a:r>
              <a:rPr sz="2400" dirty="0">
                <a:latin typeface="Segoe UI"/>
                <a:cs typeface="Segoe UI"/>
              </a:rPr>
              <a:t>rỉ dữ</a:t>
            </a:r>
            <a:r>
              <a:rPr sz="2400" spc="5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liệu</a:t>
            </a:r>
            <a:endParaRPr sz="2400">
              <a:latin typeface="Segoe UI"/>
              <a:cs typeface="Segoe UI"/>
            </a:endParaRPr>
          </a:p>
          <a:p>
            <a:pPr marL="533400" lvl="1" indent="-285115">
              <a:lnSpc>
                <a:spcPct val="100000"/>
              </a:lnSpc>
              <a:buClr>
                <a:srgbClr val="0C5AA6"/>
              </a:buClr>
              <a:buFont typeface="Arial"/>
              <a:buChar char="•"/>
              <a:tabLst>
                <a:tab pos="533400" algn="l"/>
                <a:tab pos="534035" algn="l"/>
              </a:tabLst>
            </a:pPr>
            <a:r>
              <a:rPr sz="2400" spc="-5" dirty="0">
                <a:latin typeface="Segoe UI"/>
                <a:cs typeface="Segoe UI"/>
              </a:rPr>
              <a:t>Giảm </a:t>
            </a:r>
            <a:r>
              <a:rPr sz="2400" dirty="0">
                <a:latin typeface="Segoe UI"/>
                <a:cs typeface="Segoe UI"/>
              </a:rPr>
              <a:t>tải </a:t>
            </a:r>
            <a:r>
              <a:rPr sz="2400" spc="-5" dirty="0">
                <a:latin typeface="Segoe UI"/>
                <a:cs typeface="Segoe UI"/>
              </a:rPr>
              <a:t>công</a:t>
            </a:r>
            <a:r>
              <a:rPr sz="2400" spc="4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việc</a:t>
            </a:r>
            <a:endParaRPr sz="2400">
              <a:latin typeface="Segoe UI"/>
              <a:cs typeface="Segoe UI"/>
            </a:endParaRPr>
          </a:p>
          <a:p>
            <a:pPr marL="533400" lvl="1" indent="-285115">
              <a:lnSpc>
                <a:spcPct val="100000"/>
              </a:lnSpc>
              <a:buClr>
                <a:srgbClr val="0C5AA6"/>
              </a:buClr>
              <a:buFont typeface="Arial"/>
              <a:buChar char="•"/>
              <a:tabLst>
                <a:tab pos="533400" algn="l"/>
                <a:tab pos="534035" algn="l"/>
              </a:tabLst>
            </a:pPr>
            <a:r>
              <a:rPr sz="2400" spc="-5" dirty="0">
                <a:latin typeface="Segoe UI"/>
                <a:cs typeface="Segoe UI"/>
              </a:rPr>
              <a:t>Đăng</a:t>
            </a:r>
            <a:r>
              <a:rPr sz="2400" spc="1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nhập</a:t>
            </a:r>
            <a:endParaRPr sz="2400">
              <a:latin typeface="Segoe UI"/>
              <a:cs typeface="Segoe UI"/>
            </a:endParaRPr>
          </a:p>
          <a:p>
            <a:pPr marL="533400" lvl="1" indent="-285115">
              <a:lnSpc>
                <a:spcPct val="100000"/>
              </a:lnSpc>
              <a:buClr>
                <a:srgbClr val="0C5AA6"/>
              </a:buClr>
              <a:buFont typeface="Arial"/>
              <a:buChar char="•"/>
              <a:tabLst>
                <a:tab pos="533400" algn="l"/>
                <a:tab pos="534035" algn="l"/>
              </a:tabLst>
            </a:pPr>
            <a:r>
              <a:rPr sz="2400" spc="-5" dirty="0">
                <a:latin typeface="Segoe UI"/>
                <a:cs typeface="Segoe UI"/>
              </a:rPr>
              <a:t>Kiểm </a:t>
            </a:r>
            <a:r>
              <a:rPr sz="2400" dirty="0">
                <a:latin typeface="Segoe UI"/>
                <a:cs typeface="Segoe UI"/>
              </a:rPr>
              <a:t>tra</a:t>
            </a:r>
            <a:endParaRPr sz="2400">
              <a:latin typeface="Segoe UI"/>
              <a:cs typeface="Segoe UI"/>
            </a:endParaRPr>
          </a:p>
          <a:p>
            <a:pPr marL="533400" lvl="1" indent="-285115">
              <a:lnSpc>
                <a:spcPct val="100000"/>
              </a:lnSpc>
              <a:buClr>
                <a:srgbClr val="0C5AA6"/>
              </a:buClr>
              <a:buFont typeface="Arial"/>
              <a:buChar char="•"/>
              <a:tabLst>
                <a:tab pos="533400" algn="l"/>
                <a:tab pos="534035" algn="l"/>
              </a:tabLst>
            </a:pPr>
            <a:r>
              <a:rPr sz="2400" dirty="0">
                <a:latin typeface="Segoe UI"/>
                <a:cs typeface="Segoe UI"/>
              </a:rPr>
              <a:t>…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02924" y="6342345"/>
            <a:ext cx="26308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Bài </a:t>
            </a:r>
            <a:r>
              <a:rPr sz="1200" dirty="0">
                <a:solidFill>
                  <a:srgbClr val="898989"/>
                </a:solidFill>
                <a:latin typeface="Tahoma"/>
                <a:cs typeface="Tahoma"/>
              </a:rPr>
              <a:t>3: </a:t>
            </a: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Phần cứng </a:t>
            </a:r>
            <a:r>
              <a:rPr sz="1200" dirty="0">
                <a:solidFill>
                  <a:srgbClr val="898989"/>
                </a:solidFill>
                <a:latin typeface="Tahoma"/>
                <a:cs typeface="Tahoma"/>
              </a:rPr>
              <a:t>và </a:t>
            </a: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cơ </a:t>
            </a:r>
            <a:r>
              <a:rPr sz="1200" dirty="0">
                <a:solidFill>
                  <a:srgbClr val="898989"/>
                </a:solidFill>
                <a:latin typeface="Tahoma"/>
                <a:cs typeface="Tahoma"/>
              </a:rPr>
              <a:t>sở hạ </a:t>
            </a: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tầng cho  Cloud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13116" y="4381499"/>
            <a:ext cx="2714625" cy="214312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7762" y="4043362"/>
            <a:ext cx="4648187" cy="2814637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24" y="155262"/>
            <a:ext cx="8071484" cy="3370579"/>
          </a:xfrm>
          <a:prstGeom prst="rect">
            <a:avLst/>
          </a:prstGeom>
        </p:spPr>
        <p:txBody>
          <a:bodyPr vert="horz" wrap="square" lIns="0" tIns="22161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745"/>
              </a:spcBef>
            </a:pPr>
            <a:r>
              <a:rPr sz="2400" b="1" spc="-5" dirty="0">
                <a:solidFill>
                  <a:srgbClr val="0070C0"/>
                </a:solidFill>
                <a:latin typeface="Tahoma"/>
                <a:cs typeface="Tahoma"/>
              </a:rPr>
              <a:t>Bảo</a:t>
            </a:r>
            <a:r>
              <a:rPr sz="2400" b="1" spc="5" dirty="0">
                <a:solidFill>
                  <a:srgbClr val="0070C0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0070C0"/>
                </a:solidFill>
                <a:latin typeface="Tahoma"/>
                <a:cs typeface="Tahoma"/>
              </a:rPr>
              <a:t>mật</a:t>
            </a:r>
            <a:endParaRPr sz="2400">
              <a:latin typeface="Tahoma"/>
              <a:cs typeface="Tahoma"/>
            </a:endParaRPr>
          </a:p>
          <a:p>
            <a:pPr marL="12700" algn="just">
              <a:lnSpc>
                <a:spcPct val="100000"/>
              </a:lnSpc>
              <a:spcBef>
                <a:spcPts val="1650"/>
              </a:spcBef>
            </a:pPr>
            <a:r>
              <a:rPr sz="2400" b="1" spc="-30" dirty="0">
                <a:solidFill>
                  <a:srgbClr val="0070C0"/>
                </a:solidFill>
                <a:latin typeface="Segoe UI"/>
                <a:cs typeface="Segoe UI"/>
              </a:rPr>
              <a:t>Rò </a:t>
            </a:r>
            <a:r>
              <a:rPr sz="2400" b="1" dirty="0">
                <a:solidFill>
                  <a:srgbClr val="0070C0"/>
                </a:solidFill>
                <a:latin typeface="Segoe UI"/>
                <a:cs typeface="Segoe UI"/>
              </a:rPr>
              <a:t>rỉ dữ</a:t>
            </a:r>
            <a:r>
              <a:rPr sz="2400" b="1" spc="-10" dirty="0">
                <a:solidFill>
                  <a:srgbClr val="0070C0"/>
                </a:solidFill>
                <a:latin typeface="Segoe UI"/>
                <a:cs typeface="Segoe UI"/>
              </a:rPr>
              <a:t> </a:t>
            </a:r>
            <a:r>
              <a:rPr sz="2400" b="1" spc="-5" dirty="0">
                <a:solidFill>
                  <a:srgbClr val="0070C0"/>
                </a:solidFill>
                <a:latin typeface="Segoe UI"/>
                <a:cs typeface="Segoe UI"/>
              </a:rPr>
              <a:t>liệu:</a:t>
            </a:r>
            <a:endParaRPr sz="2400">
              <a:latin typeface="Segoe UI"/>
              <a:cs typeface="Segoe UI"/>
            </a:endParaRPr>
          </a:p>
          <a:p>
            <a:pPr marL="243840" marR="5080" indent="-231775" algn="just">
              <a:lnSpc>
                <a:spcPct val="100000"/>
              </a:lnSpc>
              <a:buClr>
                <a:srgbClr val="FF6400"/>
              </a:buClr>
              <a:buFont typeface="Wingdings"/>
              <a:buChar char=""/>
              <a:tabLst>
                <a:tab pos="244475" algn="l"/>
              </a:tabLst>
            </a:pPr>
            <a:r>
              <a:rPr sz="2400" spc="-5" dirty="0">
                <a:latin typeface="Segoe UI"/>
                <a:cs typeface="Segoe UI"/>
              </a:rPr>
              <a:t>Công </a:t>
            </a:r>
            <a:r>
              <a:rPr sz="2400" dirty="0">
                <a:latin typeface="Segoe UI"/>
                <a:cs typeface="Segoe UI"/>
              </a:rPr>
              <a:t>ty </a:t>
            </a:r>
            <a:r>
              <a:rPr sz="2400" spc="5" dirty="0">
                <a:latin typeface="Segoe UI"/>
                <a:cs typeface="Segoe UI"/>
              </a:rPr>
              <a:t>bạn </a:t>
            </a:r>
            <a:r>
              <a:rPr sz="2400" dirty="0">
                <a:latin typeface="Segoe UI"/>
                <a:cs typeface="Segoe UI"/>
              </a:rPr>
              <a:t>gặp vấn đề </a:t>
            </a:r>
            <a:r>
              <a:rPr sz="2400" spc="-5" dirty="0">
                <a:latin typeface="Segoe UI"/>
                <a:cs typeface="Segoe UI"/>
              </a:rPr>
              <a:t>về </a:t>
            </a:r>
            <a:r>
              <a:rPr sz="2400" dirty="0">
                <a:latin typeface="Segoe UI"/>
                <a:cs typeface="Segoe UI"/>
              </a:rPr>
              <a:t>bảo vệ dữ </a:t>
            </a:r>
            <a:r>
              <a:rPr sz="2400" spc="-5" dirty="0">
                <a:latin typeface="Segoe UI"/>
                <a:cs typeface="Segoe UI"/>
              </a:rPr>
              <a:t>liệu, bởi </a:t>
            </a:r>
            <a:r>
              <a:rPr sz="2400" spc="5" dirty="0">
                <a:latin typeface="Segoe UI"/>
                <a:cs typeface="Segoe UI"/>
              </a:rPr>
              <a:t>vì </a:t>
            </a:r>
            <a:r>
              <a:rPr sz="2400" dirty="0">
                <a:latin typeface="Segoe UI"/>
                <a:cs typeface="Segoe UI"/>
              </a:rPr>
              <a:t>dữ liệu  </a:t>
            </a:r>
            <a:r>
              <a:rPr sz="2400" spc="-5" dirty="0">
                <a:latin typeface="Segoe UI"/>
                <a:cs typeface="Segoe UI"/>
              </a:rPr>
              <a:t>được lưu </a:t>
            </a:r>
            <a:r>
              <a:rPr sz="2400" dirty="0">
                <a:latin typeface="Segoe UI"/>
                <a:cs typeface="Segoe UI"/>
              </a:rPr>
              <a:t>trữ ở </a:t>
            </a:r>
            <a:r>
              <a:rPr sz="2400" spc="-5" dirty="0">
                <a:latin typeface="Segoe UI"/>
                <a:cs typeface="Segoe UI"/>
              </a:rPr>
              <a:t>nhiều </a:t>
            </a:r>
            <a:r>
              <a:rPr sz="2400" spc="-10" dirty="0">
                <a:latin typeface="Segoe UI"/>
                <a:cs typeface="Segoe UI"/>
              </a:rPr>
              <a:t>nơi, </a:t>
            </a:r>
            <a:r>
              <a:rPr sz="2400" spc="-5" dirty="0">
                <a:latin typeface="Segoe UI"/>
                <a:cs typeface="Segoe UI"/>
              </a:rPr>
              <a:t>như Laptop,</a:t>
            </a:r>
            <a:r>
              <a:rPr sz="2400" spc="135" dirty="0"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Desktop.</a:t>
            </a:r>
            <a:endParaRPr sz="2400">
              <a:latin typeface="Segoe UI"/>
              <a:cs typeface="Segoe UI"/>
            </a:endParaRPr>
          </a:p>
          <a:p>
            <a:pPr marL="243840" marR="5080" indent="-231775" algn="just">
              <a:lnSpc>
                <a:spcPct val="100000"/>
              </a:lnSpc>
              <a:buClr>
                <a:srgbClr val="FF6400"/>
              </a:buClr>
              <a:buFont typeface="Wingdings"/>
              <a:buChar char=""/>
              <a:tabLst>
                <a:tab pos="244475" algn="l"/>
              </a:tabLst>
            </a:pPr>
            <a:r>
              <a:rPr sz="2400" spc="-5" dirty="0">
                <a:latin typeface="Segoe UI"/>
                <a:cs typeface="Segoe UI"/>
              </a:rPr>
              <a:t>Khách </a:t>
            </a:r>
            <a:r>
              <a:rPr sz="2400" dirty="0">
                <a:latin typeface="Segoe UI"/>
                <a:cs typeface="Segoe UI"/>
              </a:rPr>
              <a:t>hàng sử </a:t>
            </a:r>
            <a:r>
              <a:rPr sz="2400" spc="-5" dirty="0">
                <a:latin typeface="Segoe UI"/>
                <a:cs typeface="Segoe UI"/>
              </a:rPr>
              <a:t>dụng máy tính </a:t>
            </a:r>
            <a:r>
              <a:rPr sz="2400" spc="5" dirty="0">
                <a:latin typeface="Segoe UI"/>
                <a:cs typeface="Segoe UI"/>
              </a:rPr>
              <a:t>xu </a:t>
            </a:r>
            <a:r>
              <a:rPr sz="2400" spc="-5" dirty="0">
                <a:latin typeface="Segoe UI"/>
                <a:cs typeface="Segoe UI"/>
              </a:rPr>
              <a:t>hướng </a:t>
            </a:r>
            <a:r>
              <a:rPr sz="2400" dirty="0">
                <a:latin typeface="Segoe UI"/>
                <a:cs typeface="Segoe UI"/>
              </a:rPr>
              <a:t>tải file về </a:t>
            </a:r>
            <a:r>
              <a:rPr sz="2400" spc="-25" dirty="0">
                <a:latin typeface="Segoe UI"/>
                <a:cs typeface="Segoe UI"/>
              </a:rPr>
              <a:t>và </a:t>
            </a:r>
            <a:r>
              <a:rPr sz="2400" spc="-5" dirty="0">
                <a:latin typeface="Segoe UI"/>
                <a:cs typeface="Segoe UI"/>
              </a:rPr>
              <a:t>lưu  </a:t>
            </a:r>
            <a:r>
              <a:rPr sz="2400" dirty="0">
                <a:latin typeface="Segoe UI"/>
                <a:cs typeface="Segoe UI"/>
              </a:rPr>
              <a:t>trữ </a:t>
            </a:r>
            <a:r>
              <a:rPr sz="2400" spc="-5" dirty="0">
                <a:latin typeface="Segoe UI"/>
                <a:cs typeface="Segoe UI"/>
              </a:rPr>
              <a:t>chúng </a:t>
            </a:r>
            <a:r>
              <a:rPr sz="2400" spc="-10" dirty="0">
                <a:latin typeface="Segoe UI"/>
                <a:cs typeface="Segoe UI"/>
              </a:rPr>
              <a:t>trên </a:t>
            </a:r>
            <a:r>
              <a:rPr sz="2400" dirty="0">
                <a:latin typeface="Segoe UI"/>
                <a:cs typeface="Segoe UI"/>
              </a:rPr>
              <a:t>ổ đĩa cứng, </a:t>
            </a:r>
            <a:r>
              <a:rPr sz="2400" spc="-25" dirty="0">
                <a:latin typeface="Segoe UI"/>
                <a:cs typeface="Segoe UI"/>
              </a:rPr>
              <a:t>và </a:t>
            </a:r>
            <a:r>
              <a:rPr sz="2400" dirty="0">
                <a:latin typeface="Segoe UI"/>
                <a:cs typeface="Segoe UI"/>
              </a:rPr>
              <a:t>lưu </a:t>
            </a:r>
            <a:r>
              <a:rPr sz="2400" spc="-10" dirty="0">
                <a:latin typeface="Segoe UI"/>
                <a:cs typeface="Segoe UI"/>
              </a:rPr>
              <a:t>trên </a:t>
            </a:r>
            <a:r>
              <a:rPr sz="2400" dirty="0">
                <a:latin typeface="Segoe UI"/>
                <a:cs typeface="Segoe UI"/>
              </a:rPr>
              <a:t>rất </a:t>
            </a:r>
            <a:r>
              <a:rPr sz="2400" spc="-5" dirty="0">
                <a:latin typeface="Segoe UI"/>
                <a:cs typeface="Segoe UI"/>
              </a:rPr>
              <a:t>nhiều laptop, </a:t>
            </a:r>
            <a:r>
              <a:rPr sz="2400" dirty="0">
                <a:latin typeface="Segoe UI"/>
                <a:cs typeface="Segoe UI"/>
              </a:rPr>
              <a:t>do  đó </a:t>
            </a:r>
            <a:r>
              <a:rPr sz="2400" spc="-5" dirty="0">
                <a:latin typeface="Segoe UI"/>
                <a:cs typeface="Segoe UI"/>
              </a:rPr>
              <a:t>khả năng </a:t>
            </a:r>
            <a:r>
              <a:rPr sz="2400" spc="-20" dirty="0">
                <a:latin typeface="Segoe UI"/>
                <a:cs typeface="Segoe UI"/>
              </a:rPr>
              <a:t>rò </a:t>
            </a:r>
            <a:r>
              <a:rPr sz="2400" dirty="0">
                <a:latin typeface="Segoe UI"/>
                <a:cs typeface="Segoe UI"/>
              </a:rPr>
              <a:t>rỉ </a:t>
            </a:r>
            <a:r>
              <a:rPr sz="2400" spc="-5" dirty="0">
                <a:latin typeface="Segoe UI"/>
                <a:cs typeface="Segoe UI"/>
              </a:rPr>
              <a:t>là </a:t>
            </a:r>
            <a:r>
              <a:rPr sz="2400" dirty="0">
                <a:latin typeface="Segoe UI"/>
                <a:cs typeface="Segoe UI"/>
              </a:rPr>
              <a:t>rất</a:t>
            </a:r>
            <a:r>
              <a:rPr sz="2400" spc="100" dirty="0"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lớn.</a:t>
            </a:r>
            <a:endParaRPr sz="2400">
              <a:latin typeface="Segoe UI"/>
              <a:cs typeface="Segoe UI"/>
            </a:endParaRPr>
          </a:p>
          <a:p>
            <a:pPr marL="243840" indent="-231775" algn="just">
              <a:lnSpc>
                <a:spcPct val="100000"/>
              </a:lnSpc>
              <a:buClr>
                <a:srgbClr val="FF6400"/>
              </a:buClr>
              <a:buFont typeface="Wingdings"/>
              <a:buChar char=""/>
              <a:tabLst>
                <a:tab pos="244475" algn="l"/>
              </a:tabLst>
            </a:pPr>
            <a:r>
              <a:rPr sz="2400" spc="-5" dirty="0">
                <a:latin typeface="Segoe UI"/>
                <a:cs typeface="Segoe UI"/>
              </a:rPr>
              <a:t>Do </a:t>
            </a:r>
            <a:r>
              <a:rPr sz="2400" dirty="0">
                <a:latin typeface="Segoe UI"/>
                <a:cs typeface="Segoe UI"/>
              </a:rPr>
              <a:t>vậy </a:t>
            </a:r>
            <a:r>
              <a:rPr sz="2400" spc="-5" dirty="0">
                <a:latin typeface="Segoe UI"/>
                <a:cs typeface="Segoe UI"/>
              </a:rPr>
              <a:t>cần </a:t>
            </a:r>
            <a:r>
              <a:rPr sz="2400" dirty="0">
                <a:latin typeface="Segoe UI"/>
                <a:cs typeface="Segoe UI"/>
              </a:rPr>
              <a:t>tập </a:t>
            </a:r>
            <a:r>
              <a:rPr sz="2400" spc="-5" dirty="0">
                <a:latin typeface="Segoe UI"/>
                <a:cs typeface="Segoe UI"/>
              </a:rPr>
              <a:t>trung </a:t>
            </a:r>
            <a:r>
              <a:rPr sz="2400" dirty="0">
                <a:latin typeface="Segoe UI"/>
                <a:cs typeface="Segoe UI"/>
              </a:rPr>
              <a:t>dữ </a:t>
            </a:r>
            <a:r>
              <a:rPr sz="2400" spc="-5" dirty="0">
                <a:latin typeface="Segoe UI"/>
                <a:cs typeface="Segoe UI"/>
              </a:rPr>
              <a:t>liệu </a:t>
            </a:r>
            <a:r>
              <a:rPr sz="2400" spc="-10" dirty="0">
                <a:latin typeface="Segoe UI"/>
                <a:cs typeface="Segoe UI"/>
              </a:rPr>
              <a:t>trên </a:t>
            </a:r>
            <a:r>
              <a:rPr sz="2400" spc="-5" dirty="0">
                <a:latin typeface="Segoe UI"/>
                <a:cs typeface="Segoe UI"/>
              </a:rPr>
              <a:t>Cloud </a:t>
            </a:r>
            <a:r>
              <a:rPr sz="2400" dirty="0">
                <a:latin typeface="Segoe UI"/>
                <a:cs typeface="Segoe UI"/>
              </a:rPr>
              <a:t>để tránh </a:t>
            </a:r>
            <a:r>
              <a:rPr sz="2400" spc="-20" dirty="0">
                <a:latin typeface="Segoe UI"/>
                <a:cs typeface="Segoe UI"/>
              </a:rPr>
              <a:t>rò</a:t>
            </a:r>
            <a:r>
              <a:rPr sz="2400" spc="114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rỉ.</a:t>
            </a:r>
            <a:endParaRPr sz="2400">
              <a:latin typeface="Segoe UI"/>
              <a:cs typeface="Segoe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00849" y="3823202"/>
            <a:ext cx="6467475" cy="3035300"/>
            <a:chOff x="600849" y="3823202"/>
            <a:chExt cx="6467475" cy="30353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850" y="3841673"/>
              <a:ext cx="2495214" cy="301632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0849" y="3823202"/>
              <a:ext cx="3942656" cy="3030654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dissolv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</TotalTime>
  <Words>2223</Words>
  <Application>Microsoft Office PowerPoint</Application>
  <PresentationFormat>On-screen Show (4:3)</PresentationFormat>
  <Paragraphs>197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Tahoma</vt:lpstr>
      <vt:lpstr>Segoe UI</vt:lpstr>
      <vt:lpstr>Calibri</vt:lpstr>
      <vt:lpstr>Wingdings</vt:lpstr>
      <vt:lpstr>Arial</vt:lpstr>
      <vt:lpstr>Office Theme</vt:lpstr>
      <vt:lpstr>Bài 3:</vt:lpstr>
      <vt:lpstr>PowerPoint Presentation</vt:lpstr>
      <vt:lpstr>PowerPoint Presentation</vt:lpstr>
      <vt:lpstr>Clients</vt:lpstr>
      <vt:lpstr>PowerPoint Presentation</vt:lpstr>
      <vt:lpstr>PowerPoint Presentation</vt:lpstr>
      <vt:lpstr>PowerPoint Presentation</vt:lpstr>
      <vt:lpstr>Bảo mật</vt:lpstr>
      <vt:lpstr>PowerPoint Presentation</vt:lpstr>
      <vt:lpstr>PowerPoint Presentation</vt:lpstr>
      <vt:lpstr>PowerPoint Presentation</vt:lpstr>
      <vt:lpstr>PowerPoint Presentation</vt:lpstr>
      <vt:lpstr>Bảo mật</vt:lpstr>
      <vt:lpstr>PowerPoint Presentation</vt:lpstr>
      <vt:lpstr>PowerPoint Presentation</vt:lpstr>
      <vt:lpstr>PowerPoint Presentation</vt:lpstr>
      <vt:lpstr>Mạng</vt:lpstr>
      <vt:lpstr>Mạng</vt:lpstr>
      <vt:lpstr>Mạng</vt:lpstr>
      <vt:lpstr>PowerPoint Presentation</vt:lpstr>
      <vt:lpstr>PowerPoint Presentation</vt:lpstr>
      <vt:lpstr>PowerPoint Presentation</vt:lpstr>
      <vt:lpstr>PowerPoint Presentation</vt:lpstr>
      <vt:lpstr>Dịch vụ</vt:lpstr>
      <vt:lpstr>PowerPoint Presentation</vt:lpstr>
      <vt:lpstr>Dịch vụ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2: Cloud Computing của hãng nổi tiếng</dc:title>
  <dc:creator>fpoly</dc:creator>
  <cp:lastModifiedBy>Nguyen Khanh Tung</cp:lastModifiedBy>
  <cp:revision>7</cp:revision>
  <dcterms:created xsi:type="dcterms:W3CDTF">2020-10-05T07:38:56Z</dcterms:created>
  <dcterms:modified xsi:type="dcterms:W3CDTF">2020-10-15T07:05:04Z</dcterms:modified>
</cp:coreProperties>
</file>